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1" r:id="rId3"/>
    <p:sldId id="268" r:id="rId4"/>
    <p:sldId id="299" r:id="rId5"/>
    <p:sldId id="300" r:id="rId6"/>
    <p:sldId id="280" r:id="rId7"/>
    <p:sldId id="301" r:id="rId8"/>
    <p:sldId id="279" r:id="rId9"/>
    <p:sldId id="294" r:id="rId10"/>
    <p:sldId id="282" r:id="rId11"/>
    <p:sldId id="257" r:id="rId12"/>
    <p:sldId id="258" r:id="rId13"/>
    <p:sldId id="265" r:id="rId14"/>
    <p:sldId id="272" r:id="rId15"/>
    <p:sldId id="292" r:id="rId16"/>
    <p:sldId id="274" r:id="rId17"/>
    <p:sldId id="287" r:id="rId18"/>
    <p:sldId id="288" r:id="rId19"/>
    <p:sldId id="278" r:id="rId20"/>
    <p:sldId id="277" r:id="rId21"/>
    <p:sldId id="283" r:id="rId22"/>
    <p:sldId id="266" r:id="rId23"/>
    <p:sldId id="271" r:id="rId24"/>
    <p:sldId id="302" r:id="rId25"/>
    <p:sldId id="281" r:id="rId26"/>
    <p:sldId id="267" r:id="rId27"/>
    <p:sldId id="275" r:id="rId28"/>
    <p:sldId id="303" r:id="rId29"/>
    <p:sldId id="295" r:id="rId30"/>
    <p:sldId id="297" r:id="rId31"/>
    <p:sldId id="304" r:id="rId32"/>
    <p:sldId id="260" r:id="rId33"/>
    <p:sldId id="270" r:id="rId34"/>
    <p:sldId id="289" r:id="rId35"/>
    <p:sldId id="305" r:id="rId36"/>
    <p:sldId id="262" r:id="rId37"/>
    <p:sldId id="261" r:id="rId38"/>
    <p:sldId id="296" r:id="rId39"/>
    <p:sldId id="308" r:id="rId40"/>
    <p:sldId id="306" r:id="rId41"/>
    <p:sldId id="284" r:id="rId42"/>
    <p:sldId id="263" r:id="rId43"/>
    <p:sldId id="264" r:id="rId44"/>
    <p:sldId id="307" r:id="rId45"/>
    <p:sldId id="276" r:id="rId46"/>
    <p:sldId id="285" r:id="rId47"/>
    <p:sldId id="286" r:id="rId4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>
        <p:scale>
          <a:sx n="90" d="100"/>
          <a:sy n="90" d="100"/>
        </p:scale>
        <p:origin x="-1476" y="-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288FB-3409-4A16-BF09-3596B4A8D40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8EB1FA65-F943-47C9-ACBA-21B788EEEA63}">
      <dgm:prSet/>
      <dgm:spPr/>
      <dgm:t>
        <a:bodyPr/>
        <a:lstStyle/>
        <a:p>
          <a:pPr rtl="0"/>
          <a:r>
            <a:rPr lang="es-CO"/>
            <a:t>Cuales son los EA mas observados con el uso de iBTKs?</a:t>
          </a:r>
        </a:p>
      </dgm:t>
    </dgm:pt>
    <dgm:pt modelId="{ACEFA9B8-045C-4C06-B216-50AF76D847CE}" type="parTrans" cxnId="{3C10B0CA-A43C-496E-89C7-7B3B04E4931D}">
      <dgm:prSet/>
      <dgm:spPr/>
      <dgm:t>
        <a:bodyPr/>
        <a:lstStyle/>
        <a:p>
          <a:endParaRPr lang="es-ES"/>
        </a:p>
      </dgm:t>
    </dgm:pt>
    <dgm:pt modelId="{4DCB5007-DE20-4681-9C63-5E860B896DE7}" type="sibTrans" cxnId="{3C10B0CA-A43C-496E-89C7-7B3B04E4931D}">
      <dgm:prSet/>
      <dgm:spPr/>
      <dgm:t>
        <a:bodyPr/>
        <a:lstStyle/>
        <a:p>
          <a:endParaRPr lang="es-ES"/>
        </a:p>
      </dgm:t>
    </dgm:pt>
    <dgm:pt modelId="{A8CA9540-5A46-4AC1-8C22-A3159C660CF6}">
      <dgm:prSet/>
      <dgm:spPr/>
      <dgm:t>
        <a:bodyPr/>
        <a:lstStyle/>
        <a:p>
          <a:pPr rtl="0"/>
          <a:r>
            <a:rPr lang="es-CO"/>
            <a:t>Quienes son los pacientes de mayor riesgo de desarrollo de EA? </a:t>
          </a:r>
        </a:p>
      </dgm:t>
    </dgm:pt>
    <dgm:pt modelId="{8DA39CEF-8E2E-488F-B028-37D451B09D23}" type="parTrans" cxnId="{06057A36-53E3-4152-AB87-8D71B3F85F19}">
      <dgm:prSet/>
      <dgm:spPr/>
      <dgm:t>
        <a:bodyPr/>
        <a:lstStyle/>
        <a:p>
          <a:endParaRPr lang="es-ES"/>
        </a:p>
      </dgm:t>
    </dgm:pt>
    <dgm:pt modelId="{50A0914B-E2FB-4B5B-B780-67EDF0162A3A}" type="sibTrans" cxnId="{06057A36-53E3-4152-AB87-8D71B3F85F19}">
      <dgm:prSet/>
      <dgm:spPr/>
      <dgm:t>
        <a:bodyPr/>
        <a:lstStyle/>
        <a:p>
          <a:endParaRPr lang="es-ES"/>
        </a:p>
      </dgm:t>
    </dgm:pt>
    <dgm:pt modelId="{28495061-224D-4FB0-B901-80FA29A739E4}">
      <dgm:prSet/>
      <dgm:spPr/>
      <dgm:t>
        <a:bodyPr/>
        <a:lstStyle/>
        <a:p>
          <a:pPr rtl="0"/>
          <a:r>
            <a:rPr lang="es-CO"/>
            <a:t>Debo estadificar con estudios los pacientes de riesgo, antes del inicio del tratamiento para la LLC?</a:t>
          </a:r>
        </a:p>
      </dgm:t>
    </dgm:pt>
    <dgm:pt modelId="{571BE421-2FC9-458A-B04B-5B1CCE2D2424}" type="parTrans" cxnId="{EAED7EFE-925A-42F0-972D-6ABAE581636F}">
      <dgm:prSet/>
      <dgm:spPr/>
      <dgm:t>
        <a:bodyPr/>
        <a:lstStyle/>
        <a:p>
          <a:endParaRPr lang="es-ES"/>
        </a:p>
      </dgm:t>
    </dgm:pt>
    <dgm:pt modelId="{4AC6AAF4-D313-41E0-9603-561928D1C400}" type="sibTrans" cxnId="{EAED7EFE-925A-42F0-972D-6ABAE581636F}">
      <dgm:prSet/>
      <dgm:spPr/>
      <dgm:t>
        <a:bodyPr/>
        <a:lstStyle/>
        <a:p>
          <a:endParaRPr lang="es-ES"/>
        </a:p>
      </dgm:t>
    </dgm:pt>
    <dgm:pt modelId="{30A17B55-8204-42C6-80F1-A78C327501A7}">
      <dgm:prSet/>
      <dgm:spPr/>
      <dgm:t>
        <a:bodyPr/>
        <a:lstStyle/>
        <a:p>
          <a:pPr rtl="0"/>
          <a:r>
            <a:rPr lang="es-CO"/>
            <a:t>Como hago los estudios de seguimiento para intentar identificar a tiempo los EA ?</a:t>
          </a:r>
        </a:p>
      </dgm:t>
    </dgm:pt>
    <dgm:pt modelId="{69E0D878-281F-4C02-B9EF-BFA040485A80}" type="parTrans" cxnId="{E4E1938A-C1FB-4726-98E6-EAEB49806F73}">
      <dgm:prSet/>
      <dgm:spPr/>
      <dgm:t>
        <a:bodyPr/>
        <a:lstStyle/>
        <a:p>
          <a:endParaRPr lang="es-ES"/>
        </a:p>
      </dgm:t>
    </dgm:pt>
    <dgm:pt modelId="{0D4B325F-4325-4126-885E-271F892183E9}" type="sibTrans" cxnId="{E4E1938A-C1FB-4726-98E6-EAEB49806F73}">
      <dgm:prSet/>
      <dgm:spPr/>
      <dgm:t>
        <a:bodyPr/>
        <a:lstStyle/>
        <a:p>
          <a:endParaRPr lang="es-ES"/>
        </a:p>
      </dgm:t>
    </dgm:pt>
    <dgm:pt modelId="{29404BB2-5AB8-42EE-A838-A841A21CDE20}">
      <dgm:prSet/>
      <dgm:spPr/>
      <dgm:t>
        <a:bodyPr/>
        <a:lstStyle/>
        <a:p>
          <a:pPr rtl="0"/>
          <a:r>
            <a:rPr lang="es-CO"/>
            <a:t>El tratamiento CV aumento el riesgo de complicaciones?  </a:t>
          </a:r>
        </a:p>
      </dgm:t>
    </dgm:pt>
    <dgm:pt modelId="{6D0CEB86-D78F-4B5C-A691-BFE99E145241}" type="parTrans" cxnId="{85EDC8AE-4631-4F2F-AED6-9E05F4EFC687}">
      <dgm:prSet/>
      <dgm:spPr/>
      <dgm:t>
        <a:bodyPr/>
        <a:lstStyle/>
        <a:p>
          <a:endParaRPr lang="es-ES"/>
        </a:p>
      </dgm:t>
    </dgm:pt>
    <dgm:pt modelId="{12BF0F7A-DB46-4F0E-A16A-13CD8E2C119B}" type="sibTrans" cxnId="{85EDC8AE-4631-4F2F-AED6-9E05F4EFC687}">
      <dgm:prSet/>
      <dgm:spPr/>
      <dgm:t>
        <a:bodyPr/>
        <a:lstStyle/>
        <a:p>
          <a:endParaRPr lang="es-ES"/>
        </a:p>
      </dgm:t>
    </dgm:pt>
    <dgm:pt modelId="{435F491B-04C6-4338-81D2-3A0EE3FBB8E6}">
      <dgm:prSet/>
      <dgm:spPr/>
      <dgm:t>
        <a:bodyPr/>
        <a:lstStyle/>
        <a:p>
          <a:pPr rtl="0"/>
          <a:r>
            <a:rPr lang="es-CO"/>
            <a:t>Se pueden tratar los EA sin suspensión de la medicación oncológica? </a:t>
          </a:r>
        </a:p>
      </dgm:t>
    </dgm:pt>
    <dgm:pt modelId="{9AE9896E-D4A8-4667-8AAD-CCC86C6ED7BE}" type="parTrans" cxnId="{31AC6C56-C791-455B-9C44-E3279F569D60}">
      <dgm:prSet/>
      <dgm:spPr/>
      <dgm:t>
        <a:bodyPr/>
        <a:lstStyle/>
        <a:p>
          <a:endParaRPr lang="es-ES"/>
        </a:p>
      </dgm:t>
    </dgm:pt>
    <dgm:pt modelId="{1F014C49-F621-4104-A073-DCAA8AE64F79}" type="sibTrans" cxnId="{31AC6C56-C791-455B-9C44-E3279F569D60}">
      <dgm:prSet/>
      <dgm:spPr/>
      <dgm:t>
        <a:bodyPr/>
        <a:lstStyle/>
        <a:p>
          <a:endParaRPr lang="es-ES"/>
        </a:p>
      </dgm:t>
    </dgm:pt>
    <dgm:pt modelId="{545D4683-7495-4D26-B854-BF9A0AD0DE09}" type="pres">
      <dgm:prSet presAssocID="{D4A288FB-3409-4A16-BF09-3596B4A8D402}" presName="linear" presStyleCnt="0">
        <dgm:presLayoutVars>
          <dgm:animLvl val="lvl"/>
          <dgm:resizeHandles val="exact"/>
        </dgm:presLayoutVars>
      </dgm:prSet>
      <dgm:spPr/>
    </dgm:pt>
    <dgm:pt modelId="{08BAEBAF-5AB7-4800-83FD-F599B0207482}" type="pres">
      <dgm:prSet presAssocID="{8EB1FA65-F943-47C9-ACBA-21B788EEEA6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7A591AA-8883-4272-BF61-38B92B8BF7A0}" type="pres">
      <dgm:prSet presAssocID="{4DCB5007-DE20-4681-9C63-5E860B896DE7}" presName="spacer" presStyleCnt="0"/>
      <dgm:spPr/>
    </dgm:pt>
    <dgm:pt modelId="{B059E5BE-C536-422B-AC76-1611E4CF68B4}" type="pres">
      <dgm:prSet presAssocID="{A8CA9540-5A46-4AC1-8C22-A3159C660CF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251DDE-2D49-4013-BDC0-5EB68C4FE204}" type="pres">
      <dgm:prSet presAssocID="{50A0914B-E2FB-4B5B-B780-67EDF0162A3A}" presName="spacer" presStyleCnt="0"/>
      <dgm:spPr/>
    </dgm:pt>
    <dgm:pt modelId="{47026B2F-EE60-4AC6-9BBD-2CD57BF8A681}" type="pres">
      <dgm:prSet presAssocID="{28495061-224D-4FB0-B901-80FA29A739E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7CF6229-35AA-4A4A-B3FC-ACF058105A04}" type="pres">
      <dgm:prSet presAssocID="{4AC6AAF4-D313-41E0-9603-561928D1C400}" presName="spacer" presStyleCnt="0"/>
      <dgm:spPr/>
    </dgm:pt>
    <dgm:pt modelId="{83CE0F01-E7CC-47D9-8B37-CCF72178944C}" type="pres">
      <dgm:prSet presAssocID="{30A17B55-8204-42C6-80F1-A78C327501A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17B89C8-5822-4DAE-96AC-234D5E839A8A}" type="pres">
      <dgm:prSet presAssocID="{0D4B325F-4325-4126-885E-271F892183E9}" presName="spacer" presStyleCnt="0"/>
      <dgm:spPr/>
    </dgm:pt>
    <dgm:pt modelId="{0D2028AA-9472-4A46-A996-8FE6DD8AAE32}" type="pres">
      <dgm:prSet presAssocID="{29404BB2-5AB8-42EE-A838-A841A21CDE2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80DF1D-7310-4578-ACD6-4DA4F0F68BAC}" type="pres">
      <dgm:prSet presAssocID="{12BF0F7A-DB46-4F0E-A16A-13CD8E2C119B}" presName="spacer" presStyleCnt="0"/>
      <dgm:spPr/>
    </dgm:pt>
    <dgm:pt modelId="{251E0CA5-7B40-4E6A-9CFE-CCBEE448741E}" type="pres">
      <dgm:prSet presAssocID="{435F491B-04C6-4338-81D2-3A0EE3FBB8E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37B4B16-4509-4FBB-9D2A-F934905E794B}" type="presOf" srcId="{8EB1FA65-F943-47C9-ACBA-21B788EEEA63}" destId="{08BAEBAF-5AB7-4800-83FD-F599B0207482}" srcOrd="0" destOrd="0" presId="urn:microsoft.com/office/officeart/2005/8/layout/vList2"/>
    <dgm:cxn modelId="{F18A0E36-A071-4CCD-8A1B-A1F314B795F9}" type="presOf" srcId="{29404BB2-5AB8-42EE-A838-A841A21CDE20}" destId="{0D2028AA-9472-4A46-A996-8FE6DD8AAE32}" srcOrd="0" destOrd="0" presId="urn:microsoft.com/office/officeart/2005/8/layout/vList2"/>
    <dgm:cxn modelId="{06057A36-53E3-4152-AB87-8D71B3F85F19}" srcId="{D4A288FB-3409-4A16-BF09-3596B4A8D402}" destId="{A8CA9540-5A46-4AC1-8C22-A3159C660CF6}" srcOrd="1" destOrd="0" parTransId="{8DA39CEF-8E2E-488F-B028-37D451B09D23}" sibTransId="{50A0914B-E2FB-4B5B-B780-67EDF0162A3A}"/>
    <dgm:cxn modelId="{AFA1203B-D904-4AEE-ACF5-4610BF58FFCA}" type="presOf" srcId="{D4A288FB-3409-4A16-BF09-3596B4A8D402}" destId="{545D4683-7495-4D26-B854-BF9A0AD0DE09}" srcOrd="0" destOrd="0" presId="urn:microsoft.com/office/officeart/2005/8/layout/vList2"/>
    <dgm:cxn modelId="{45BC6062-95C7-4E4F-A0A7-DCD34B7DE1E8}" type="presOf" srcId="{30A17B55-8204-42C6-80F1-A78C327501A7}" destId="{83CE0F01-E7CC-47D9-8B37-CCF72178944C}" srcOrd="0" destOrd="0" presId="urn:microsoft.com/office/officeart/2005/8/layout/vList2"/>
    <dgm:cxn modelId="{31AC6C56-C791-455B-9C44-E3279F569D60}" srcId="{D4A288FB-3409-4A16-BF09-3596B4A8D402}" destId="{435F491B-04C6-4338-81D2-3A0EE3FBB8E6}" srcOrd="5" destOrd="0" parTransId="{9AE9896E-D4A8-4667-8AAD-CCC86C6ED7BE}" sibTransId="{1F014C49-F621-4104-A073-DCAA8AE64F79}"/>
    <dgm:cxn modelId="{E4E1938A-C1FB-4726-98E6-EAEB49806F73}" srcId="{D4A288FB-3409-4A16-BF09-3596B4A8D402}" destId="{30A17B55-8204-42C6-80F1-A78C327501A7}" srcOrd="3" destOrd="0" parTransId="{69E0D878-281F-4C02-B9EF-BFA040485A80}" sibTransId="{0D4B325F-4325-4126-885E-271F892183E9}"/>
    <dgm:cxn modelId="{AF2F909A-EB5D-4295-96FB-5E34568F3D88}" type="presOf" srcId="{435F491B-04C6-4338-81D2-3A0EE3FBB8E6}" destId="{251E0CA5-7B40-4E6A-9CFE-CCBEE448741E}" srcOrd="0" destOrd="0" presId="urn:microsoft.com/office/officeart/2005/8/layout/vList2"/>
    <dgm:cxn modelId="{85EDC8AE-4631-4F2F-AED6-9E05F4EFC687}" srcId="{D4A288FB-3409-4A16-BF09-3596B4A8D402}" destId="{29404BB2-5AB8-42EE-A838-A841A21CDE20}" srcOrd="4" destOrd="0" parTransId="{6D0CEB86-D78F-4B5C-A691-BFE99E145241}" sibTransId="{12BF0F7A-DB46-4F0E-A16A-13CD8E2C119B}"/>
    <dgm:cxn modelId="{603259AF-E659-45B9-8B78-166846CEC3DB}" type="presOf" srcId="{A8CA9540-5A46-4AC1-8C22-A3159C660CF6}" destId="{B059E5BE-C536-422B-AC76-1611E4CF68B4}" srcOrd="0" destOrd="0" presId="urn:microsoft.com/office/officeart/2005/8/layout/vList2"/>
    <dgm:cxn modelId="{3C10B0CA-A43C-496E-89C7-7B3B04E4931D}" srcId="{D4A288FB-3409-4A16-BF09-3596B4A8D402}" destId="{8EB1FA65-F943-47C9-ACBA-21B788EEEA63}" srcOrd="0" destOrd="0" parTransId="{ACEFA9B8-045C-4C06-B216-50AF76D847CE}" sibTransId="{4DCB5007-DE20-4681-9C63-5E860B896DE7}"/>
    <dgm:cxn modelId="{6C5538F6-D480-4D2E-999C-B9775947506F}" type="presOf" srcId="{28495061-224D-4FB0-B901-80FA29A739E4}" destId="{47026B2F-EE60-4AC6-9BBD-2CD57BF8A681}" srcOrd="0" destOrd="0" presId="urn:microsoft.com/office/officeart/2005/8/layout/vList2"/>
    <dgm:cxn modelId="{EAED7EFE-925A-42F0-972D-6ABAE581636F}" srcId="{D4A288FB-3409-4A16-BF09-3596B4A8D402}" destId="{28495061-224D-4FB0-B901-80FA29A739E4}" srcOrd="2" destOrd="0" parTransId="{571BE421-2FC9-458A-B04B-5B1CCE2D2424}" sibTransId="{4AC6AAF4-D313-41E0-9603-561928D1C400}"/>
    <dgm:cxn modelId="{DF01280B-5479-4C51-B765-C1C927D61A62}" type="presParOf" srcId="{545D4683-7495-4D26-B854-BF9A0AD0DE09}" destId="{08BAEBAF-5AB7-4800-83FD-F599B0207482}" srcOrd="0" destOrd="0" presId="urn:microsoft.com/office/officeart/2005/8/layout/vList2"/>
    <dgm:cxn modelId="{0CD582DD-F29D-462C-99CD-21F6D98B502D}" type="presParOf" srcId="{545D4683-7495-4D26-B854-BF9A0AD0DE09}" destId="{C7A591AA-8883-4272-BF61-38B92B8BF7A0}" srcOrd="1" destOrd="0" presId="urn:microsoft.com/office/officeart/2005/8/layout/vList2"/>
    <dgm:cxn modelId="{C049117F-6BD6-4BEC-82D7-719E99795BE2}" type="presParOf" srcId="{545D4683-7495-4D26-B854-BF9A0AD0DE09}" destId="{B059E5BE-C536-422B-AC76-1611E4CF68B4}" srcOrd="2" destOrd="0" presId="urn:microsoft.com/office/officeart/2005/8/layout/vList2"/>
    <dgm:cxn modelId="{9B38FC95-BA5B-4543-ABDD-4ED3CC240AB1}" type="presParOf" srcId="{545D4683-7495-4D26-B854-BF9A0AD0DE09}" destId="{53251DDE-2D49-4013-BDC0-5EB68C4FE204}" srcOrd="3" destOrd="0" presId="urn:microsoft.com/office/officeart/2005/8/layout/vList2"/>
    <dgm:cxn modelId="{AB3DE41B-EA76-46AE-B705-6ECCD2EFC128}" type="presParOf" srcId="{545D4683-7495-4D26-B854-BF9A0AD0DE09}" destId="{47026B2F-EE60-4AC6-9BBD-2CD57BF8A681}" srcOrd="4" destOrd="0" presId="urn:microsoft.com/office/officeart/2005/8/layout/vList2"/>
    <dgm:cxn modelId="{D1E4B00D-A06E-4A88-884D-FD629C446D63}" type="presParOf" srcId="{545D4683-7495-4D26-B854-BF9A0AD0DE09}" destId="{77CF6229-35AA-4A4A-B3FC-ACF058105A04}" srcOrd="5" destOrd="0" presId="urn:microsoft.com/office/officeart/2005/8/layout/vList2"/>
    <dgm:cxn modelId="{121CBC96-A38F-46AA-851A-D66EF2FAF1B0}" type="presParOf" srcId="{545D4683-7495-4D26-B854-BF9A0AD0DE09}" destId="{83CE0F01-E7CC-47D9-8B37-CCF72178944C}" srcOrd="6" destOrd="0" presId="urn:microsoft.com/office/officeart/2005/8/layout/vList2"/>
    <dgm:cxn modelId="{055F8D7D-CD55-4B28-94D9-DCBAC62220E3}" type="presParOf" srcId="{545D4683-7495-4D26-B854-BF9A0AD0DE09}" destId="{117B89C8-5822-4DAE-96AC-234D5E839A8A}" srcOrd="7" destOrd="0" presId="urn:microsoft.com/office/officeart/2005/8/layout/vList2"/>
    <dgm:cxn modelId="{7C49C118-DB61-4528-BF83-EE918AA2B8C5}" type="presParOf" srcId="{545D4683-7495-4D26-B854-BF9A0AD0DE09}" destId="{0D2028AA-9472-4A46-A996-8FE6DD8AAE32}" srcOrd="8" destOrd="0" presId="urn:microsoft.com/office/officeart/2005/8/layout/vList2"/>
    <dgm:cxn modelId="{609C7F14-BF1B-43C6-A08F-F1F0C2E0F8C6}" type="presParOf" srcId="{545D4683-7495-4D26-B854-BF9A0AD0DE09}" destId="{E680DF1D-7310-4578-ACD6-4DA4F0F68BAC}" srcOrd="9" destOrd="0" presId="urn:microsoft.com/office/officeart/2005/8/layout/vList2"/>
    <dgm:cxn modelId="{8006535F-4FC2-4B27-8B37-AA872AE90E89}" type="presParOf" srcId="{545D4683-7495-4D26-B854-BF9A0AD0DE09}" destId="{251E0CA5-7B40-4E6A-9CFE-CCBEE44874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214DF-DE40-403E-B170-625F4F006EB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3A63F12E-D644-493E-833C-0A993F22C703}">
      <dgm:prSet/>
      <dgm:spPr/>
      <dgm:t>
        <a:bodyPr/>
        <a:lstStyle/>
        <a:p>
          <a:pPr rtl="0"/>
          <a:r>
            <a:rPr lang="es-CO"/>
            <a:t>Cuales son los eventos adversos mas esperados con el uso de iBTKs?</a:t>
          </a:r>
        </a:p>
      </dgm:t>
    </dgm:pt>
    <dgm:pt modelId="{CE2A95ED-6721-4DF5-8220-8A32E9E1DC92}" type="parTrans" cxnId="{008388F7-FB3E-4957-BE3D-334E655F1BD0}">
      <dgm:prSet/>
      <dgm:spPr/>
      <dgm:t>
        <a:bodyPr/>
        <a:lstStyle/>
        <a:p>
          <a:endParaRPr lang="es-ES"/>
        </a:p>
      </dgm:t>
    </dgm:pt>
    <dgm:pt modelId="{69C627B9-CDB5-4BBD-8881-8A0EDBB886BF}" type="sibTrans" cxnId="{008388F7-FB3E-4957-BE3D-334E655F1BD0}">
      <dgm:prSet/>
      <dgm:spPr/>
      <dgm:t>
        <a:bodyPr/>
        <a:lstStyle/>
        <a:p>
          <a:endParaRPr lang="es-ES"/>
        </a:p>
      </dgm:t>
    </dgm:pt>
    <dgm:pt modelId="{CEA2AF92-72B5-46B8-A58C-C6A8DEBDA272}" type="pres">
      <dgm:prSet presAssocID="{0A3214DF-DE40-403E-B170-625F4F006EB2}" presName="linear" presStyleCnt="0">
        <dgm:presLayoutVars>
          <dgm:animLvl val="lvl"/>
          <dgm:resizeHandles val="exact"/>
        </dgm:presLayoutVars>
      </dgm:prSet>
      <dgm:spPr/>
    </dgm:pt>
    <dgm:pt modelId="{4224793C-D298-40B9-843F-692C115DAC6E}" type="pres">
      <dgm:prSet presAssocID="{3A63F12E-D644-493E-833C-0A993F22C70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1D26CDD-EAB5-4706-9120-2E326511EBC4}" type="presOf" srcId="{0A3214DF-DE40-403E-B170-625F4F006EB2}" destId="{CEA2AF92-72B5-46B8-A58C-C6A8DEBDA272}" srcOrd="0" destOrd="0" presId="urn:microsoft.com/office/officeart/2005/8/layout/vList2"/>
    <dgm:cxn modelId="{58E366F1-6E62-4275-8416-A3AD8194A4C3}" type="presOf" srcId="{3A63F12E-D644-493E-833C-0A993F22C703}" destId="{4224793C-D298-40B9-843F-692C115DAC6E}" srcOrd="0" destOrd="0" presId="urn:microsoft.com/office/officeart/2005/8/layout/vList2"/>
    <dgm:cxn modelId="{008388F7-FB3E-4957-BE3D-334E655F1BD0}" srcId="{0A3214DF-DE40-403E-B170-625F4F006EB2}" destId="{3A63F12E-D644-493E-833C-0A993F22C703}" srcOrd="0" destOrd="0" parTransId="{CE2A95ED-6721-4DF5-8220-8A32E9E1DC92}" sibTransId="{69C627B9-CDB5-4BBD-8881-8A0EDBB886BF}"/>
    <dgm:cxn modelId="{61511F95-02E5-4050-815E-B37FBE3ADC1A}" type="presParOf" srcId="{CEA2AF92-72B5-46B8-A58C-C6A8DEBDA272}" destId="{4224793C-D298-40B9-843F-692C115DAC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C698C-EAB4-4515-96D9-935EAFBB938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63C8F8C7-9A32-4068-90C0-2B774F60DBB0}">
      <dgm:prSet/>
      <dgm:spPr/>
      <dgm:t>
        <a:bodyPr/>
        <a:lstStyle/>
        <a:p>
          <a:pPr rtl="0"/>
          <a:r>
            <a:rPr lang="es-CO"/>
            <a:t>Quienes son los pacientes de mayor riesgo de desarrollo de EA? </a:t>
          </a:r>
        </a:p>
      </dgm:t>
    </dgm:pt>
    <dgm:pt modelId="{56116EBC-61CE-438B-AC20-35D62C01CF26}" type="parTrans" cxnId="{7EA636C4-E0A9-404E-B400-AD12F1846E64}">
      <dgm:prSet/>
      <dgm:spPr/>
      <dgm:t>
        <a:bodyPr/>
        <a:lstStyle/>
        <a:p>
          <a:endParaRPr lang="es-ES"/>
        </a:p>
      </dgm:t>
    </dgm:pt>
    <dgm:pt modelId="{355C3D7B-B1C8-4206-AB04-04BBABC8F52F}" type="sibTrans" cxnId="{7EA636C4-E0A9-404E-B400-AD12F1846E64}">
      <dgm:prSet/>
      <dgm:spPr/>
      <dgm:t>
        <a:bodyPr/>
        <a:lstStyle/>
        <a:p>
          <a:endParaRPr lang="es-ES"/>
        </a:p>
      </dgm:t>
    </dgm:pt>
    <dgm:pt modelId="{9FBC0DF8-F943-457D-94DC-D35ADC6F5110}" type="pres">
      <dgm:prSet presAssocID="{9D5C698C-EAB4-4515-96D9-935EAFBB9384}" presName="linear" presStyleCnt="0">
        <dgm:presLayoutVars>
          <dgm:animLvl val="lvl"/>
          <dgm:resizeHandles val="exact"/>
        </dgm:presLayoutVars>
      </dgm:prSet>
      <dgm:spPr/>
    </dgm:pt>
    <dgm:pt modelId="{3F5063D0-50FB-4FAA-8DCB-DEB72DEA8D57}" type="pres">
      <dgm:prSet presAssocID="{63C8F8C7-9A32-4068-90C0-2B774F60DBB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D89CF0A-E4EE-4040-9255-3E503E9B5AF1}" type="presOf" srcId="{63C8F8C7-9A32-4068-90C0-2B774F60DBB0}" destId="{3F5063D0-50FB-4FAA-8DCB-DEB72DEA8D57}" srcOrd="0" destOrd="0" presId="urn:microsoft.com/office/officeart/2005/8/layout/vList2"/>
    <dgm:cxn modelId="{D50C3F9F-0612-41CF-83FC-781937AF586D}" type="presOf" srcId="{9D5C698C-EAB4-4515-96D9-935EAFBB9384}" destId="{9FBC0DF8-F943-457D-94DC-D35ADC6F5110}" srcOrd="0" destOrd="0" presId="urn:microsoft.com/office/officeart/2005/8/layout/vList2"/>
    <dgm:cxn modelId="{7EA636C4-E0A9-404E-B400-AD12F1846E64}" srcId="{9D5C698C-EAB4-4515-96D9-935EAFBB9384}" destId="{63C8F8C7-9A32-4068-90C0-2B774F60DBB0}" srcOrd="0" destOrd="0" parTransId="{56116EBC-61CE-438B-AC20-35D62C01CF26}" sibTransId="{355C3D7B-B1C8-4206-AB04-04BBABC8F52F}"/>
    <dgm:cxn modelId="{B766A1E1-F814-4793-A23F-CE91D54CDD72}" type="presParOf" srcId="{9FBC0DF8-F943-457D-94DC-D35ADC6F5110}" destId="{3F5063D0-50FB-4FAA-8DCB-DEB72DEA8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54430-9CFD-4261-B17D-6F0149562AF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7CE8C8A-8556-45E8-A818-108A7DD3CE27}">
      <dgm:prSet custT="1"/>
      <dgm:spPr/>
      <dgm:t>
        <a:bodyPr/>
        <a:lstStyle/>
        <a:p>
          <a:pPr rtl="0"/>
          <a:br>
            <a:rPr lang="es-CO" sz="2300" dirty="0"/>
          </a:br>
          <a:br>
            <a:rPr lang="es-CO" sz="2300" dirty="0"/>
          </a:br>
          <a:r>
            <a:rPr lang="es-CO" sz="3200" dirty="0"/>
            <a:t>Como hago los estudios de seguimiento para intentar identificar a tiempo los EA ?</a:t>
          </a:r>
          <a:br>
            <a:rPr lang="es-CO" sz="2300" dirty="0"/>
          </a:br>
          <a:br>
            <a:rPr lang="es-CO" sz="2300" dirty="0"/>
          </a:br>
          <a:endParaRPr lang="es-CO" sz="2300" dirty="0"/>
        </a:p>
      </dgm:t>
    </dgm:pt>
    <dgm:pt modelId="{1167B4D7-51B4-4DDA-B534-7DAEA2BA80CA}" type="parTrans" cxnId="{C77A9182-C362-493C-B102-F8F5DE6C32C1}">
      <dgm:prSet/>
      <dgm:spPr/>
      <dgm:t>
        <a:bodyPr/>
        <a:lstStyle/>
        <a:p>
          <a:endParaRPr lang="es-ES"/>
        </a:p>
      </dgm:t>
    </dgm:pt>
    <dgm:pt modelId="{5959CF5F-C245-460F-BC2C-9159F7DE8067}" type="sibTrans" cxnId="{C77A9182-C362-493C-B102-F8F5DE6C32C1}">
      <dgm:prSet/>
      <dgm:spPr/>
      <dgm:t>
        <a:bodyPr/>
        <a:lstStyle/>
        <a:p>
          <a:endParaRPr lang="es-ES"/>
        </a:p>
      </dgm:t>
    </dgm:pt>
    <dgm:pt modelId="{90DB3874-6851-4CAA-AF7D-CEE096A9B06C}" type="pres">
      <dgm:prSet presAssocID="{69554430-9CFD-4261-B17D-6F0149562AFC}" presName="linear" presStyleCnt="0">
        <dgm:presLayoutVars>
          <dgm:animLvl val="lvl"/>
          <dgm:resizeHandles val="exact"/>
        </dgm:presLayoutVars>
      </dgm:prSet>
      <dgm:spPr/>
    </dgm:pt>
    <dgm:pt modelId="{1B2D5AD6-6CE7-4F72-9CAE-7BD723A9C0EA}" type="pres">
      <dgm:prSet presAssocID="{27CE8C8A-8556-45E8-A818-108A7DD3CE2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77A9182-C362-493C-B102-F8F5DE6C32C1}" srcId="{69554430-9CFD-4261-B17D-6F0149562AFC}" destId="{27CE8C8A-8556-45E8-A818-108A7DD3CE27}" srcOrd="0" destOrd="0" parTransId="{1167B4D7-51B4-4DDA-B534-7DAEA2BA80CA}" sibTransId="{5959CF5F-C245-460F-BC2C-9159F7DE8067}"/>
    <dgm:cxn modelId="{D982E6A1-A8A4-4627-B863-7F299BC387B0}" type="presOf" srcId="{69554430-9CFD-4261-B17D-6F0149562AFC}" destId="{90DB3874-6851-4CAA-AF7D-CEE096A9B06C}" srcOrd="0" destOrd="0" presId="urn:microsoft.com/office/officeart/2005/8/layout/vList2"/>
    <dgm:cxn modelId="{F11832C0-6370-42B7-A587-F3D81A4F14DB}" type="presOf" srcId="{27CE8C8A-8556-45E8-A818-108A7DD3CE27}" destId="{1B2D5AD6-6CE7-4F72-9CAE-7BD723A9C0EA}" srcOrd="0" destOrd="0" presId="urn:microsoft.com/office/officeart/2005/8/layout/vList2"/>
    <dgm:cxn modelId="{C6C58770-1BC3-42B1-BABD-36AB53F2910E}" type="presParOf" srcId="{90DB3874-6851-4CAA-AF7D-CEE096A9B06C}" destId="{1B2D5AD6-6CE7-4F72-9CAE-7BD723A9C0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122861-FDCB-4874-9F1D-A19AEB23BD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A7DB9BA-BB7D-4F02-B9D8-D360CBCF3E2D}">
      <dgm:prSet/>
      <dgm:spPr/>
      <dgm:t>
        <a:bodyPr/>
        <a:lstStyle/>
        <a:p>
          <a:pPr rtl="0"/>
          <a:r>
            <a:rPr lang="es-CO" dirty="0"/>
            <a:t>Debo estadificar con estudios los pacientes de riesgo, antes del inicio del tratamiento para la LLC?</a:t>
          </a:r>
        </a:p>
      </dgm:t>
    </dgm:pt>
    <dgm:pt modelId="{E4658164-F889-4ECC-B404-B57AD326F3D5}" type="parTrans" cxnId="{300CEFCD-CC7C-413B-B8B1-AD3FC9FD0CE4}">
      <dgm:prSet/>
      <dgm:spPr/>
      <dgm:t>
        <a:bodyPr/>
        <a:lstStyle/>
        <a:p>
          <a:endParaRPr lang="es-ES"/>
        </a:p>
      </dgm:t>
    </dgm:pt>
    <dgm:pt modelId="{E1F16EC7-657F-443C-8DC0-BFFC8130BF66}" type="sibTrans" cxnId="{300CEFCD-CC7C-413B-B8B1-AD3FC9FD0CE4}">
      <dgm:prSet/>
      <dgm:spPr/>
      <dgm:t>
        <a:bodyPr/>
        <a:lstStyle/>
        <a:p>
          <a:endParaRPr lang="es-ES"/>
        </a:p>
      </dgm:t>
    </dgm:pt>
    <dgm:pt modelId="{5529E18E-119B-41C0-84CD-91AA9B84225B}" type="pres">
      <dgm:prSet presAssocID="{C8122861-FDCB-4874-9F1D-A19AEB23BDF0}" presName="linear" presStyleCnt="0">
        <dgm:presLayoutVars>
          <dgm:animLvl val="lvl"/>
          <dgm:resizeHandles val="exact"/>
        </dgm:presLayoutVars>
      </dgm:prSet>
      <dgm:spPr/>
    </dgm:pt>
    <dgm:pt modelId="{558A3CFC-7E7C-4ADA-85F9-6622DEACFEA8}" type="pres">
      <dgm:prSet presAssocID="{4A7DB9BA-BB7D-4F02-B9D8-D360CBCF3E2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1D3FA2-B5B2-4EC7-AE75-BABA72B4D328}" type="presOf" srcId="{4A7DB9BA-BB7D-4F02-B9D8-D360CBCF3E2D}" destId="{558A3CFC-7E7C-4ADA-85F9-6622DEACFEA8}" srcOrd="0" destOrd="0" presId="urn:microsoft.com/office/officeart/2005/8/layout/vList2"/>
    <dgm:cxn modelId="{FA1064C2-74D8-41DF-A7BB-36EFA4213DE4}" type="presOf" srcId="{C8122861-FDCB-4874-9F1D-A19AEB23BDF0}" destId="{5529E18E-119B-41C0-84CD-91AA9B84225B}" srcOrd="0" destOrd="0" presId="urn:microsoft.com/office/officeart/2005/8/layout/vList2"/>
    <dgm:cxn modelId="{300CEFCD-CC7C-413B-B8B1-AD3FC9FD0CE4}" srcId="{C8122861-FDCB-4874-9F1D-A19AEB23BDF0}" destId="{4A7DB9BA-BB7D-4F02-B9D8-D360CBCF3E2D}" srcOrd="0" destOrd="0" parTransId="{E4658164-F889-4ECC-B404-B57AD326F3D5}" sibTransId="{E1F16EC7-657F-443C-8DC0-BFFC8130BF66}"/>
    <dgm:cxn modelId="{81E96748-74C6-4EFF-B3BA-CBEF8DD79CFC}" type="presParOf" srcId="{5529E18E-119B-41C0-84CD-91AA9B84225B}" destId="{558A3CFC-7E7C-4ADA-85F9-6622DEACFE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ECF9FA-3315-49C8-9CF0-CCFC4D1999E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ES"/>
        </a:p>
      </dgm:t>
    </dgm:pt>
    <dgm:pt modelId="{CDC75AFC-36ED-45A5-A3C9-8AD3A9F2E46A}">
      <dgm:prSet/>
      <dgm:spPr/>
      <dgm:t>
        <a:bodyPr/>
        <a:lstStyle/>
        <a:p>
          <a:pPr rtl="0"/>
          <a:r>
            <a:rPr lang="es-CO"/>
            <a:t>El tratamiento CV aumento el riesgo de complicaciones?  </a:t>
          </a:r>
        </a:p>
      </dgm:t>
    </dgm:pt>
    <dgm:pt modelId="{0E8AA389-1741-4596-8751-F1743295BF07}" type="parTrans" cxnId="{0FE7BA6A-3D81-4CEF-8E98-89484FE3D7C8}">
      <dgm:prSet/>
      <dgm:spPr/>
      <dgm:t>
        <a:bodyPr/>
        <a:lstStyle/>
        <a:p>
          <a:endParaRPr lang="es-ES"/>
        </a:p>
      </dgm:t>
    </dgm:pt>
    <dgm:pt modelId="{8F0BF3E2-8544-43AF-8584-6696572DB6E4}" type="sibTrans" cxnId="{0FE7BA6A-3D81-4CEF-8E98-89484FE3D7C8}">
      <dgm:prSet/>
      <dgm:spPr/>
      <dgm:t>
        <a:bodyPr/>
        <a:lstStyle/>
        <a:p>
          <a:endParaRPr lang="es-ES"/>
        </a:p>
      </dgm:t>
    </dgm:pt>
    <dgm:pt modelId="{F62C291B-DC2D-4E74-B1BD-A149A8D9045C}" type="pres">
      <dgm:prSet presAssocID="{F3ECF9FA-3315-49C8-9CF0-CCFC4D1999ED}" presName="linear" presStyleCnt="0">
        <dgm:presLayoutVars>
          <dgm:animLvl val="lvl"/>
          <dgm:resizeHandles val="exact"/>
        </dgm:presLayoutVars>
      </dgm:prSet>
      <dgm:spPr/>
    </dgm:pt>
    <dgm:pt modelId="{6AD78ADF-943E-43EF-9B0B-8DB99923CE8A}" type="pres">
      <dgm:prSet presAssocID="{CDC75AFC-36ED-45A5-A3C9-8AD3A9F2E46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F51507-D66B-4580-8C38-FC5E9222120D}" type="presOf" srcId="{CDC75AFC-36ED-45A5-A3C9-8AD3A9F2E46A}" destId="{6AD78ADF-943E-43EF-9B0B-8DB99923CE8A}" srcOrd="0" destOrd="0" presId="urn:microsoft.com/office/officeart/2005/8/layout/vList2"/>
    <dgm:cxn modelId="{0FE7BA6A-3D81-4CEF-8E98-89484FE3D7C8}" srcId="{F3ECF9FA-3315-49C8-9CF0-CCFC4D1999ED}" destId="{CDC75AFC-36ED-45A5-A3C9-8AD3A9F2E46A}" srcOrd="0" destOrd="0" parTransId="{0E8AA389-1741-4596-8751-F1743295BF07}" sibTransId="{8F0BF3E2-8544-43AF-8584-6696572DB6E4}"/>
    <dgm:cxn modelId="{87346B6E-37D1-4BAA-8409-238B79BE5D43}" type="presOf" srcId="{F3ECF9FA-3315-49C8-9CF0-CCFC4D1999ED}" destId="{F62C291B-DC2D-4E74-B1BD-A149A8D9045C}" srcOrd="0" destOrd="0" presId="urn:microsoft.com/office/officeart/2005/8/layout/vList2"/>
    <dgm:cxn modelId="{2686D744-070A-4539-8973-3C64E5CC2224}" type="presParOf" srcId="{F62C291B-DC2D-4E74-B1BD-A149A8D9045C}" destId="{6AD78ADF-943E-43EF-9B0B-8DB99923CE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EB13F6-6BA9-444D-8CFF-5E809F5200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06CC16BE-1D52-496B-A33B-6B9F76695448}">
      <dgm:prSet/>
      <dgm:spPr/>
      <dgm:t>
        <a:bodyPr/>
        <a:lstStyle/>
        <a:p>
          <a:pPr rtl="0"/>
          <a:r>
            <a:rPr lang="es-CO"/>
            <a:t>Se pueden tratar los EA sin suspensión de la medicación oncológica? </a:t>
          </a:r>
        </a:p>
      </dgm:t>
    </dgm:pt>
    <dgm:pt modelId="{9F07C6B0-94B6-4706-B822-2235012356F7}" type="parTrans" cxnId="{C8D0E743-A6D7-4514-AF7D-94905A9DC95D}">
      <dgm:prSet/>
      <dgm:spPr/>
      <dgm:t>
        <a:bodyPr/>
        <a:lstStyle/>
        <a:p>
          <a:endParaRPr lang="es-ES"/>
        </a:p>
      </dgm:t>
    </dgm:pt>
    <dgm:pt modelId="{205444C5-5598-400C-A95F-6C78878937E6}" type="sibTrans" cxnId="{C8D0E743-A6D7-4514-AF7D-94905A9DC95D}">
      <dgm:prSet/>
      <dgm:spPr/>
      <dgm:t>
        <a:bodyPr/>
        <a:lstStyle/>
        <a:p>
          <a:endParaRPr lang="es-ES"/>
        </a:p>
      </dgm:t>
    </dgm:pt>
    <dgm:pt modelId="{D2DE86A6-C958-4BD9-8C22-FF176253204D}" type="pres">
      <dgm:prSet presAssocID="{6FEB13F6-6BA9-444D-8CFF-5E809F5200B6}" presName="linear" presStyleCnt="0">
        <dgm:presLayoutVars>
          <dgm:animLvl val="lvl"/>
          <dgm:resizeHandles val="exact"/>
        </dgm:presLayoutVars>
      </dgm:prSet>
      <dgm:spPr/>
    </dgm:pt>
    <dgm:pt modelId="{3FDF4594-2194-4928-A99A-1A300AA08835}" type="pres">
      <dgm:prSet presAssocID="{06CC16BE-1D52-496B-A33B-6B9F7669544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D0E743-A6D7-4514-AF7D-94905A9DC95D}" srcId="{6FEB13F6-6BA9-444D-8CFF-5E809F5200B6}" destId="{06CC16BE-1D52-496B-A33B-6B9F76695448}" srcOrd="0" destOrd="0" parTransId="{9F07C6B0-94B6-4706-B822-2235012356F7}" sibTransId="{205444C5-5598-400C-A95F-6C78878937E6}"/>
    <dgm:cxn modelId="{497AE6C6-3BD9-4703-9BC2-073E97889F6A}" type="presOf" srcId="{6FEB13F6-6BA9-444D-8CFF-5E809F5200B6}" destId="{D2DE86A6-C958-4BD9-8C22-FF176253204D}" srcOrd="0" destOrd="0" presId="urn:microsoft.com/office/officeart/2005/8/layout/vList2"/>
    <dgm:cxn modelId="{D2E5F4DF-DACF-440B-AE81-D80ED04F99A0}" type="presOf" srcId="{06CC16BE-1D52-496B-A33B-6B9F76695448}" destId="{3FDF4594-2194-4928-A99A-1A300AA08835}" srcOrd="0" destOrd="0" presId="urn:microsoft.com/office/officeart/2005/8/layout/vList2"/>
    <dgm:cxn modelId="{A7E1AEBF-4F9C-4DE2-9BAB-2FAEB90350FD}" type="presParOf" srcId="{D2DE86A6-C958-4BD9-8C22-FF176253204D}" destId="{3FDF4594-2194-4928-A99A-1A300AA088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056F2F-98CB-4376-9F9A-C2B66C178BFB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20A77C53-D3E7-4636-955D-9CF8D55F9888}">
      <dgm:prSet/>
      <dgm:spPr/>
      <dgm:t>
        <a:bodyPr/>
        <a:lstStyle/>
        <a:p>
          <a:pPr rtl="0"/>
          <a:r>
            <a:rPr lang="es-CO" dirty="0"/>
            <a:t>Existe un importante papel del CO y el manejo multidisciplinario en este grupo de pacientes </a:t>
          </a:r>
        </a:p>
      </dgm:t>
    </dgm:pt>
    <dgm:pt modelId="{D921C087-CCD4-4251-BD4A-D80ABA65F204}" type="parTrans" cxnId="{68B1FAF0-4021-4121-AB9D-A01AE0AA2DDE}">
      <dgm:prSet/>
      <dgm:spPr/>
      <dgm:t>
        <a:bodyPr/>
        <a:lstStyle/>
        <a:p>
          <a:endParaRPr lang="es-ES"/>
        </a:p>
      </dgm:t>
    </dgm:pt>
    <dgm:pt modelId="{32BB19F2-7A21-43D2-824A-5AF9A1CD7AA1}" type="sibTrans" cxnId="{68B1FAF0-4021-4121-AB9D-A01AE0AA2DDE}">
      <dgm:prSet/>
      <dgm:spPr/>
      <dgm:t>
        <a:bodyPr/>
        <a:lstStyle/>
        <a:p>
          <a:endParaRPr lang="es-ES"/>
        </a:p>
      </dgm:t>
    </dgm:pt>
    <dgm:pt modelId="{22339D1B-192E-4B24-A37C-293BC3D3CD18}">
      <dgm:prSet/>
      <dgm:spPr/>
      <dgm:t>
        <a:bodyPr/>
        <a:lstStyle/>
        <a:p>
          <a:pPr rtl="0"/>
          <a:r>
            <a:rPr lang="es-CO" dirty="0"/>
            <a:t>La identificación de pacientes de mayor riesgo de desarrollo de EA relacionados con el uso de </a:t>
          </a:r>
          <a:r>
            <a:rPr lang="es-CO" dirty="0" err="1"/>
            <a:t>iBTK</a:t>
          </a:r>
          <a:r>
            <a:rPr lang="es-CO" dirty="0"/>
            <a:t>, probablemente favorezca la elección de medicación con menor potencial de EA. </a:t>
          </a:r>
        </a:p>
      </dgm:t>
    </dgm:pt>
    <dgm:pt modelId="{8CDF7CB9-AF32-4BD8-A7E7-63A922DC3BF0}" type="parTrans" cxnId="{2024CED9-52FA-4854-8662-74322F4962A6}">
      <dgm:prSet/>
      <dgm:spPr/>
      <dgm:t>
        <a:bodyPr/>
        <a:lstStyle/>
        <a:p>
          <a:endParaRPr lang="es-ES"/>
        </a:p>
      </dgm:t>
    </dgm:pt>
    <dgm:pt modelId="{787CD68C-BDA2-4257-9EBC-97398CF25CDB}" type="sibTrans" cxnId="{2024CED9-52FA-4854-8662-74322F4962A6}">
      <dgm:prSet/>
      <dgm:spPr/>
      <dgm:t>
        <a:bodyPr/>
        <a:lstStyle/>
        <a:p>
          <a:endParaRPr lang="es-ES"/>
        </a:p>
      </dgm:t>
    </dgm:pt>
    <dgm:pt modelId="{F7CC85FF-1686-481F-9507-60CA9847584E}">
      <dgm:prSet/>
      <dgm:spPr/>
      <dgm:t>
        <a:bodyPr/>
        <a:lstStyle/>
        <a:p>
          <a:pPr rtl="0"/>
          <a:r>
            <a:rPr lang="es-CO"/>
            <a:t>La presencia de EA no es inocua, tiene un impacto relevante en desenlaces cardiovasculares adversos. </a:t>
          </a:r>
        </a:p>
      </dgm:t>
    </dgm:pt>
    <dgm:pt modelId="{9C6E5B4C-B8BF-45C1-AE03-82D5170149FA}" type="parTrans" cxnId="{380F2369-8EB4-4267-B9A4-0BC0C4E53825}">
      <dgm:prSet/>
      <dgm:spPr/>
      <dgm:t>
        <a:bodyPr/>
        <a:lstStyle/>
        <a:p>
          <a:endParaRPr lang="es-ES"/>
        </a:p>
      </dgm:t>
    </dgm:pt>
    <dgm:pt modelId="{A7ACB265-EB5E-40AB-9408-D96EB25B32DC}" type="sibTrans" cxnId="{380F2369-8EB4-4267-B9A4-0BC0C4E53825}">
      <dgm:prSet/>
      <dgm:spPr/>
      <dgm:t>
        <a:bodyPr/>
        <a:lstStyle/>
        <a:p>
          <a:endParaRPr lang="es-ES"/>
        </a:p>
      </dgm:t>
    </dgm:pt>
    <dgm:pt modelId="{78BF386E-A06A-4B2A-B99E-76F1908B87DC}">
      <dgm:prSet/>
      <dgm:spPr/>
      <dgm:t>
        <a:bodyPr/>
        <a:lstStyle/>
        <a:p>
          <a:pPr rtl="0"/>
          <a:r>
            <a:rPr lang="es-CO"/>
            <a:t>Se debe realizar evaluación con HC CV completa, EKG, eco TT y seguimiento en CO a los pacientes de mayor riesgo o quienes desarrollan EA. </a:t>
          </a:r>
        </a:p>
      </dgm:t>
    </dgm:pt>
    <dgm:pt modelId="{82C32A54-22DE-4347-9D38-88582A14FE8B}" type="parTrans" cxnId="{DC322386-445A-42BA-9A69-1E340DA6DA7F}">
      <dgm:prSet/>
      <dgm:spPr/>
      <dgm:t>
        <a:bodyPr/>
        <a:lstStyle/>
        <a:p>
          <a:endParaRPr lang="es-ES"/>
        </a:p>
      </dgm:t>
    </dgm:pt>
    <dgm:pt modelId="{0339443A-EB22-4940-8632-4608BFC1F7B2}" type="sibTrans" cxnId="{DC322386-445A-42BA-9A69-1E340DA6DA7F}">
      <dgm:prSet/>
      <dgm:spPr/>
      <dgm:t>
        <a:bodyPr/>
        <a:lstStyle/>
        <a:p>
          <a:endParaRPr lang="es-ES"/>
        </a:p>
      </dgm:t>
    </dgm:pt>
    <dgm:pt modelId="{BDBD2C39-A5C5-495A-B669-FA1D2B514DFA}">
      <dgm:prSet/>
      <dgm:spPr/>
      <dgm:t>
        <a:bodyPr/>
        <a:lstStyle/>
        <a:p>
          <a:pPr rtl="0"/>
          <a:r>
            <a:rPr lang="es-CO"/>
            <a:t>Se debe tener sensibilidad para la detección temprana de EA cardiovasculares y favorecer su tratamiento para optimizar el control y los desenlaces.</a:t>
          </a:r>
        </a:p>
      </dgm:t>
    </dgm:pt>
    <dgm:pt modelId="{32CFBE7D-3601-4A0D-90FD-0FF7A4429463}" type="parTrans" cxnId="{D7109500-65E3-4061-A0A7-85971CF54F31}">
      <dgm:prSet/>
      <dgm:spPr/>
      <dgm:t>
        <a:bodyPr/>
        <a:lstStyle/>
        <a:p>
          <a:endParaRPr lang="es-ES"/>
        </a:p>
      </dgm:t>
    </dgm:pt>
    <dgm:pt modelId="{FD716583-A223-43D1-9974-D5F8598CB1A8}" type="sibTrans" cxnId="{D7109500-65E3-4061-A0A7-85971CF54F31}">
      <dgm:prSet/>
      <dgm:spPr/>
      <dgm:t>
        <a:bodyPr/>
        <a:lstStyle/>
        <a:p>
          <a:endParaRPr lang="es-ES"/>
        </a:p>
      </dgm:t>
    </dgm:pt>
    <dgm:pt modelId="{A8A81017-4CF9-4D16-9B8F-D2B12D1A6019}">
      <dgm:prSet/>
      <dgm:spPr/>
      <dgm:t>
        <a:bodyPr/>
        <a:lstStyle/>
        <a:p>
          <a:pPr rtl="0"/>
          <a:r>
            <a:rPr lang="es-CO"/>
            <a:t>Las interacciones farmacológicas son un factor limitante en seguridad, para las diferentes terapias en LLC y debe realizarse un manejo consensuado para la disminución de EA. </a:t>
          </a:r>
        </a:p>
      </dgm:t>
    </dgm:pt>
    <dgm:pt modelId="{345B9898-3F2B-45EC-B2C1-2F350CA75BAD}" type="parTrans" cxnId="{2A965A6E-463E-4238-8782-3337987F0803}">
      <dgm:prSet/>
      <dgm:spPr/>
      <dgm:t>
        <a:bodyPr/>
        <a:lstStyle/>
        <a:p>
          <a:endParaRPr lang="es-ES"/>
        </a:p>
      </dgm:t>
    </dgm:pt>
    <dgm:pt modelId="{5128EAC6-9947-4869-882F-E4F4F0781F0F}" type="sibTrans" cxnId="{2A965A6E-463E-4238-8782-3337987F0803}">
      <dgm:prSet/>
      <dgm:spPr/>
      <dgm:t>
        <a:bodyPr/>
        <a:lstStyle/>
        <a:p>
          <a:endParaRPr lang="es-ES"/>
        </a:p>
      </dgm:t>
    </dgm:pt>
    <dgm:pt modelId="{25A1709D-9486-4EDF-9DA1-5A0496EB940E}" type="pres">
      <dgm:prSet presAssocID="{1A056F2F-98CB-4376-9F9A-C2B66C178BFB}" presName="linear" presStyleCnt="0">
        <dgm:presLayoutVars>
          <dgm:animLvl val="lvl"/>
          <dgm:resizeHandles val="exact"/>
        </dgm:presLayoutVars>
      </dgm:prSet>
      <dgm:spPr/>
    </dgm:pt>
    <dgm:pt modelId="{6B25AF02-DB67-472C-ABFB-D962DC39A5B2}" type="pres">
      <dgm:prSet presAssocID="{20A77C53-D3E7-4636-955D-9CF8D55F988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E3C000-33F6-42B1-B4E8-26B1496A04CC}" type="pres">
      <dgm:prSet presAssocID="{32BB19F2-7A21-43D2-824A-5AF9A1CD7AA1}" presName="spacer" presStyleCnt="0"/>
      <dgm:spPr/>
    </dgm:pt>
    <dgm:pt modelId="{B74F8445-B55C-467C-B156-6F9C19F9C738}" type="pres">
      <dgm:prSet presAssocID="{22339D1B-192E-4B24-A37C-293BC3D3CD1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80D8138-83C6-4147-8B9F-96088411C3BB}" type="pres">
      <dgm:prSet presAssocID="{787CD68C-BDA2-4257-9EBC-97398CF25CDB}" presName="spacer" presStyleCnt="0"/>
      <dgm:spPr/>
    </dgm:pt>
    <dgm:pt modelId="{F371F0B6-519B-49E6-8EC9-CD77794E8274}" type="pres">
      <dgm:prSet presAssocID="{F7CC85FF-1686-481F-9507-60CA9847584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83C6FB3-1522-4C17-9332-726F0C0DB03B}" type="pres">
      <dgm:prSet presAssocID="{A7ACB265-EB5E-40AB-9408-D96EB25B32DC}" presName="spacer" presStyleCnt="0"/>
      <dgm:spPr/>
    </dgm:pt>
    <dgm:pt modelId="{02EF1058-E6EC-4A7F-8587-93AAF8A35AC3}" type="pres">
      <dgm:prSet presAssocID="{78BF386E-A06A-4B2A-B99E-76F1908B87D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9637178-98E5-4E2F-9A0F-A8FBD3BF1552}" type="pres">
      <dgm:prSet presAssocID="{0339443A-EB22-4940-8632-4608BFC1F7B2}" presName="spacer" presStyleCnt="0"/>
      <dgm:spPr/>
    </dgm:pt>
    <dgm:pt modelId="{BE491A0B-E5D8-4003-8EF4-A1D4EC398250}" type="pres">
      <dgm:prSet presAssocID="{BDBD2C39-A5C5-495A-B669-FA1D2B514DF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9D75778-1F57-4C7E-9D0D-81C21E30AD45}" type="pres">
      <dgm:prSet presAssocID="{FD716583-A223-43D1-9974-D5F8598CB1A8}" presName="spacer" presStyleCnt="0"/>
      <dgm:spPr/>
    </dgm:pt>
    <dgm:pt modelId="{F8A07817-5534-414B-A312-CC2EADF1D00C}" type="pres">
      <dgm:prSet presAssocID="{A8A81017-4CF9-4D16-9B8F-D2B12D1A60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7109500-65E3-4061-A0A7-85971CF54F31}" srcId="{1A056F2F-98CB-4376-9F9A-C2B66C178BFB}" destId="{BDBD2C39-A5C5-495A-B669-FA1D2B514DFA}" srcOrd="4" destOrd="0" parTransId="{32CFBE7D-3601-4A0D-90FD-0FF7A4429463}" sibTransId="{FD716583-A223-43D1-9974-D5F8598CB1A8}"/>
    <dgm:cxn modelId="{380F2369-8EB4-4267-B9A4-0BC0C4E53825}" srcId="{1A056F2F-98CB-4376-9F9A-C2B66C178BFB}" destId="{F7CC85FF-1686-481F-9507-60CA9847584E}" srcOrd="2" destOrd="0" parTransId="{9C6E5B4C-B8BF-45C1-AE03-82D5170149FA}" sibTransId="{A7ACB265-EB5E-40AB-9408-D96EB25B32DC}"/>
    <dgm:cxn modelId="{2A965A6E-463E-4238-8782-3337987F0803}" srcId="{1A056F2F-98CB-4376-9F9A-C2B66C178BFB}" destId="{A8A81017-4CF9-4D16-9B8F-D2B12D1A6019}" srcOrd="5" destOrd="0" parTransId="{345B9898-3F2B-45EC-B2C1-2F350CA75BAD}" sibTransId="{5128EAC6-9947-4869-882F-E4F4F0781F0F}"/>
    <dgm:cxn modelId="{18782374-3772-4C26-914C-3E5B842F2FEC}" type="presOf" srcId="{1A056F2F-98CB-4376-9F9A-C2B66C178BFB}" destId="{25A1709D-9486-4EDF-9DA1-5A0496EB940E}" srcOrd="0" destOrd="0" presId="urn:microsoft.com/office/officeart/2005/8/layout/vList2"/>
    <dgm:cxn modelId="{60F7C885-B23A-45E6-89BF-2B73D92A35EC}" type="presOf" srcId="{22339D1B-192E-4B24-A37C-293BC3D3CD18}" destId="{B74F8445-B55C-467C-B156-6F9C19F9C738}" srcOrd="0" destOrd="0" presId="urn:microsoft.com/office/officeart/2005/8/layout/vList2"/>
    <dgm:cxn modelId="{DC322386-445A-42BA-9A69-1E340DA6DA7F}" srcId="{1A056F2F-98CB-4376-9F9A-C2B66C178BFB}" destId="{78BF386E-A06A-4B2A-B99E-76F1908B87DC}" srcOrd="3" destOrd="0" parTransId="{82C32A54-22DE-4347-9D38-88582A14FE8B}" sibTransId="{0339443A-EB22-4940-8632-4608BFC1F7B2}"/>
    <dgm:cxn modelId="{DECF31D5-5421-4F68-9CEF-1A6D7D015DB3}" type="presOf" srcId="{78BF386E-A06A-4B2A-B99E-76F1908B87DC}" destId="{02EF1058-E6EC-4A7F-8587-93AAF8A35AC3}" srcOrd="0" destOrd="0" presId="urn:microsoft.com/office/officeart/2005/8/layout/vList2"/>
    <dgm:cxn modelId="{2024CED9-52FA-4854-8662-74322F4962A6}" srcId="{1A056F2F-98CB-4376-9F9A-C2B66C178BFB}" destId="{22339D1B-192E-4B24-A37C-293BC3D3CD18}" srcOrd="1" destOrd="0" parTransId="{8CDF7CB9-AF32-4BD8-A7E7-63A922DC3BF0}" sibTransId="{787CD68C-BDA2-4257-9EBC-97398CF25CDB}"/>
    <dgm:cxn modelId="{C8C3E5DF-4331-4A35-BD04-4E888722B119}" type="presOf" srcId="{F7CC85FF-1686-481F-9507-60CA9847584E}" destId="{F371F0B6-519B-49E6-8EC9-CD77794E8274}" srcOrd="0" destOrd="0" presId="urn:microsoft.com/office/officeart/2005/8/layout/vList2"/>
    <dgm:cxn modelId="{28AEFEE8-E2C0-4313-B815-BEF15773F271}" type="presOf" srcId="{BDBD2C39-A5C5-495A-B669-FA1D2B514DFA}" destId="{BE491A0B-E5D8-4003-8EF4-A1D4EC398250}" srcOrd="0" destOrd="0" presId="urn:microsoft.com/office/officeart/2005/8/layout/vList2"/>
    <dgm:cxn modelId="{68B1FAF0-4021-4121-AB9D-A01AE0AA2DDE}" srcId="{1A056F2F-98CB-4376-9F9A-C2B66C178BFB}" destId="{20A77C53-D3E7-4636-955D-9CF8D55F9888}" srcOrd="0" destOrd="0" parTransId="{D921C087-CCD4-4251-BD4A-D80ABA65F204}" sibTransId="{32BB19F2-7A21-43D2-824A-5AF9A1CD7AA1}"/>
    <dgm:cxn modelId="{97060EF4-C7BA-43E0-8F95-3FCF5FD7B3FC}" type="presOf" srcId="{20A77C53-D3E7-4636-955D-9CF8D55F9888}" destId="{6B25AF02-DB67-472C-ABFB-D962DC39A5B2}" srcOrd="0" destOrd="0" presId="urn:microsoft.com/office/officeart/2005/8/layout/vList2"/>
    <dgm:cxn modelId="{D627CBF5-78AC-429D-8A28-05428466BED3}" type="presOf" srcId="{A8A81017-4CF9-4D16-9B8F-D2B12D1A6019}" destId="{F8A07817-5534-414B-A312-CC2EADF1D00C}" srcOrd="0" destOrd="0" presId="urn:microsoft.com/office/officeart/2005/8/layout/vList2"/>
    <dgm:cxn modelId="{CE90AEF7-F02F-468D-B081-8E6904DE5161}" type="presParOf" srcId="{25A1709D-9486-4EDF-9DA1-5A0496EB940E}" destId="{6B25AF02-DB67-472C-ABFB-D962DC39A5B2}" srcOrd="0" destOrd="0" presId="urn:microsoft.com/office/officeart/2005/8/layout/vList2"/>
    <dgm:cxn modelId="{ACEDCD2D-84FA-490E-8A45-9F971352639E}" type="presParOf" srcId="{25A1709D-9486-4EDF-9DA1-5A0496EB940E}" destId="{2EE3C000-33F6-42B1-B4E8-26B1496A04CC}" srcOrd="1" destOrd="0" presId="urn:microsoft.com/office/officeart/2005/8/layout/vList2"/>
    <dgm:cxn modelId="{B2DD9E8E-7283-4395-8343-084A29186978}" type="presParOf" srcId="{25A1709D-9486-4EDF-9DA1-5A0496EB940E}" destId="{B74F8445-B55C-467C-B156-6F9C19F9C738}" srcOrd="2" destOrd="0" presId="urn:microsoft.com/office/officeart/2005/8/layout/vList2"/>
    <dgm:cxn modelId="{15BF93BA-DFD9-49CD-9C4D-C5A0288C39FA}" type="presParOf" srcId="{25A1709D-9486-4EDF-9DA1-5A0496EB940E}" destId="{780D8138-83C6-4147-8B9F-96088411C3BB}" srcOrd="3" destOrd="0" presId="urn:microsoft.com/office/officeart/2005/8/layout/vList2"/>
    <dgm:cxn modelId="{E1537611-7A2D-4673-B7D7-5F7598389948}" type="presParOf" srcId="{25A1709D-9486-4EDF-9DA1-5A0496EB940E}" destId="{F371F0B6-519B-49E6-8EC9-CD77794E8274}" srcOrd="4" destOrd="0" presId="urn:microsoft.com/office/officeart/2005/8/layout/vList2"/>
    <dgm:cxn modelId="{DB75079D-EE2F-4D8C-B57C-E875D9498EFD}" type="presParOf" srcId="{25A1709D-9486-4EDF-9DA1-5A0496EB940E}" destId="{C83C6FB3-1522-4C17-9332-726F0C0DB03B}" srcOrd="5" destOrd="0" presId="urn:microsoft.com/office/officeart/2005/8/layout/vList2"/>
    <dgm:cxn modelId="{5325FC23-7B3E-4E39-BCE7-2436E84B22E4}" type="presParOf" srcId="{25A1709D-9486-4EDF-9DA1-5A0496EB940E}" destId="{02EF1058-E6EC-4A7F-8587-93AAF8A35AC3}" srcOrd="6" destOrd="0" presId="urn:microsoft.com/office/officeart/2005/8/layout/vList2"/>
    <dgm:cxn modelId="{44044393-EDBA-49FB-A77C-607B43ECED59}" type="presParOf" srcId="{25A1709D-9486-4EDF-9DA1-5A0496EB940E}" destId="{69637178-98E5-4E2F-9A0F-A8FBD3BF1552}" srcOrd="7" destOrd="0" presId="urn:microsoft.com/office/officeart/2005/8/layout/vList2"/>
    <dgm:cxn modelId="{B219B7D1-67F1-4FDF-8865-D7760A190F53}" type="presParOf" srcId="{25A1709D-9486-4EDF-9DA1-5A0496EB940E}" destId="{BE491A0B-E5D8-4003-8EF4-A1D4EC398250}" srcOrd="8" destOrd="0" presId="urn:microsoft.com/office/officeart/2005/8/layout/vList2"/>
    <dgm:cxn modelId="{F282AB57-A90A-4199-A737-148D888C0CCA}" type="presParOf" srcId="{25A1709D-9486-4EDF-9DA1-5A0496EB940E}" destId="{29D75778-1F57-4C7E-9D0D-81C21E30AD45}" srcOrd="9" destOrd="0" presId="urn:microsoft.com/office/officeart/2005/8/layout/vList2"/>
    <dgm:cxn modelId="{85B49ADE-B873-46E5-933B-6AA8BF0B7AAD}" type="presParOf" srcId="{25A1709D-9486-4EDF-9DA1-5A0496EB940E}" destId="{F8A07817-5534-414B-A312-CC2EADF1D0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AEBAF-5AB7-4800-83FD-F599B0207482}">
      <dsp:nvSpPr>
        <dsp:cNvPr id="0" name=""/>
        <dsp:cNvSpPr/>
      </dsp:nvSpPr>
      <dsp:spPr>
        <a:xfrm>
          <a:off x="0" y="592568"/>
          <a:ext cx="105156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Cuales son los EA mas observados con el uso de iBTKs?</a:t>
          </a:r>
        </a:p>
      </dsp:txBody>
      <dsp:txXfrm>
        <a:off x="23417" y="615985"/>
        <a:ext cx="10468766" cy="432866"/>
      </dsp:txXfrm>
    </dsp:sp>
    <dsp:sp modelId="{B059E5BE-C536-422B-AC76-1611E4CF68B4}">
      <dsp:nvSpPr>
        <dsp:cNvPr id="0" name=""/>
        <dsp:cNvSpPr/>
      </dsp:nvSpPr>
      <dsp:spPr>
        <a:xfrm>
          <a:off x="0" y="1129869"/>
          <a:ext cx="1051560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Quienes son los pacientes de mayor riesgo de desarrollo de EA? </a:t>
          </a:r>
        </a:p>
      </dsp:txBody>
      <dsp:txXfrm>
        <a:off x="23417" y="1153286"/>
        <a:ext cx="10468766" cy="432866"/>
      </dsp:txXfrm>
    </dsp:sp>
    <dsp:sp modelId="{47026B2F-EE60-4AC6-9BBD-2CD57BF8A681}">
      <dsp:nvSpPr>
        <dsp:cNvPr id="0" name=""/>
        <dsp:cNvSpPr/>
      </dsp:nvSpPr>
      <dsp:spPr>
        <a:xfrm>
          <a:off x="0" y="1667169"/>
          <a:ext cx="1051560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Debo estadificar con estudios los pacientes de riesgo, antes del inicio del tratamiento para la LLC?</a:t>
          </a:r>
        </a:p>
      </dsp:txBody>
      <dsp:txXfrm>
        <a:off x="23417" y="1690586"/>
        <a:ext cx="10468766" cy="432866"/>
      </dsp:txXfrm>
    </dsp:sp>
    <dsp:sp modelId="{83CE0F01-E7CC-47D9-8B37-CCF72178944C}">
      <dsp:nvSpPr>
        <dsp:cNvPr id="0" name=""/>
        <dsp:cNvSpPr/>
      </dsp:nvSpPr>
      <dsp:spPr>
        <a:xfrm>
          <a:off x="0" y="2204469"/>
          <a:ext cx="1051560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Como hago los estudios de seguimiento para intentar identificar a tiempo los EA ?</a:t>
          </a:r>
        </a:p>
      </dsp:txBody>
      <dsp:txXfrm>
        <a:off x="23417" y="2227886"/>
        <a:ext cx="10468766" cy="432866"/>
      </dsp:txXfrm>
    </dsp:sp>
    <dsp:sp modelId="{0D2028AA-9472-4A46-A996-8FE6DD8AAE32}">
      <dsp:nvSpPr>
        <dsp:cNvPr id="0" name=""/>
        <dsp:cNvSpPr/>
      </dsp:nvSpPr>
      <dsp:spPr>
        <a:xfrm>
          <a:off x="0" y="2741769"/>
          <a:ext cx="10515600" cy="479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El tratamiento CV aumento el riesgo de complicaciones?  </a:t>
          </a:r>
        </a:p>
      </dsp:txBody>
      <dsp:txXfrm>
        <a:off x="23417" y="2765186"/>
        <a:ext cx="10468766" cy="432866"/>
      </dsp:txXfrm>
    </dsp:sp>
    <dsp:sp modelId="{251E0CA5-7B40-4E6A-9CFE-CCBEE448741E}">
      <dsp:nvSpPr>
        <dsp:cNvPr id="0" name=""/>
        <dsp:cNvSpPr/>
      </dsp:nvSpPr>
      <dsp:spPr>
        <a:xfrm>
          <a:off x="0" y="3279069"/>
          <a:ext cx="105156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/>
            <a:t>Se pueden tratar los EA sin suspensión de la medicación oncológica? </a:t>
          </a:r>
        </a:p>
      </dsp:txBody>
      <dsp:txXfrm>
        <a:off x="23417" y="3302486"/>
        <a:ext cx="10468766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4793C-D298-40B9-843F-692C115DAC6E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/>
            <a:t>Cuales son los eventos adversos mas esperados con el uso de iBTKs?</a:t>
          </a:r>
        </a:p>
      </dsp:txBody>
      <dsp:txXfrm>
        <a:off x="64083" y="70494"/>
        <a:ext cx="10387434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063D0-50FB-4FAA-8DCB-DEB72DEA8D57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/>
            <a:t>Quienes son los pacientes de mayor riesgo de desarrollo de EA? </a:t>
          </a:r>
        </a:p>
      </dsp:txBody>
      <dsp:txXfrm>
        <a:off x="64083" y="70494"/>
        <a:ext cx="10387434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D5AD6-6CE7-4F72-9CAE-7BD723A9C0EA}">
      <dsp:nvSpPr>
        <dsp:cNvPr id="0" name=""/>
        <dsp:cNvSpPr/>
      </dsp:nvSpPr>
      <dsp:spPr>
        <a:xfrm>
          <a:off x="0" y="231"/>
          <a:ext cx="10515600" cy="2006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CO" sz="2300" kern="1200" dirty="0"/>
          </a:br>
          <a:br>
            <a:rPr lang="es-CO" sz="2300" kern="1200" dirty="0"/>
          </a:br>
          <a:r>
            <a:rPr lang="es-CO" sz="3200" kern="1200" dirty="0"/>
            <a:t>Como hago los estudios de seguimiento para intentar identificar a tiempo los EA ?</a:t>
          </a:r>
          <a:br>
            <a:rPr lang="es-CO" sz="2300" kern="1200" dirty="0"/>
          </a:br>
          <a:br>
            <a:rPr lang="es-CO" sz="2300" kern="1200" dirty="0"/>
          </a:br>
          <a:endParaRPr lang="es-CO" sz="2300" kern="1200" dirty="0"/>
        </a:p>
      </dsp:txBody>
      <dsp:txXfrm>
        <a:off x="97952" y="98183"/>
        <a:ext cx="10319696" cy="1810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A3CFC-7E7C-4ADA-85F9-6622DEACFEA8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 dirty="0"/>
            <a:t>Debo estadificar con estudios los pacientes de riesgo, antes del inicio del tratamiento para la LLC?</a:t>
          </a:r>
        </a:p>
      </dsp:txBody>
      <dsp:txXfrm>
        <a:off x="64083" y="70494"/>
        <a:ext cx="10387434" cy="1184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8ADF-943E-43EF-9B0B-8DB99923CE8A}">
      <dsp:nvSpPr>
        <dsp:cNvPr id="0" name=""/>
        <dsp:cNvSpPr/>
      </dsp:nvSpPr>
      <dsp:spPr>
        <a:xfrm>
          <a:off x="0" y="255036"/>
          <a:ext cx="10515600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/>
            <a:t>El tratamiento CV aumento el riesgo de complicaciones?  </a:t>
          </a:r>
        </a:p>
      </dsp:txBody>
      <dsp:txXfrm>
        <a:off x="39809" y="294845"/>
        <a:ext cx="10435982" cy="735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F4594-2194-4928-A99A-1A300AA08835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/>
            <a:t>Se pueden tratar los EA sin suspensión de la medicación oncológica? </a:t>
          </a:r>
        </a:p>
      </dsp:txBody>
      <dsp:txXfrm>
        <a:off x="64083" y="70494"/>
        <a:ext cx="10387434" cy="1184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5AF02-DB67-472C-ABFB-D962DC39A5B2}">
      <dsp:nvSpPr>
        <dsp:cNvPr id="0" name=""/>
        <dsp:cNvSpPr/>
      </dsp:nvSpPr>
      <dsp:spPr>
        <a:xfrm>
          <a:off x="0" y="27286"/>
          <a:ext cx="10515600" cy="6753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Existe un importante papel del CO y el manejo multidisciplinario en este grupo de pacientes </a:t>
          </a:r>
        </a:p>
      </dsp:txBody>
      <dsp:txXfrm>
        <a:off x="32967" y="60253"/>
        <a:ext cx="10449666" cy="609393"/>
      </dsp:txXfrm>
    </dsp:sp>
    <dsp:sp modelId="{B74F8445-B55C-467C-B156-6F9C19F9C738}">
      <dsp:nvSpPr>
        <dsp:cNvPr id="0" name=""/>
        <dsp:cNvSpPr/>
      </dsp:nvSpPr>
      <dsp:spPr>
        <a:xfrm>
          <a:off x="0" y="751573"/>
          <a:ext cx="10515600" cy="6753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La identificación de pacientes de mayor riesgo de desarrollo de EA relacionados con el uso de </a:t>
          </a:r>
          <a:r>
            <a:rPr lang="es-CO" sz="1700" kern="1200" dirty="0" err="1"/>
            <a:t>iBTK</a:t>
          </a:r>
          <a:r>
            <a:rPr lang="es-CO" sz="1700" kern="1200" dirty="0"/>
            <a:t>, probablemente favorezca la elección de medicación con menor potencial de EA. </a:t>
          </a:r>
        </a:p>
      </dsp:txBody>
      <dsp:txXfrm>
        <a:off x="32967" y="784540"/>
        <a:ext cx="10449666" cy="609393"/>
      </dsp:txXfrm>
    </dsp:sp>
    <dsp:sp modelId="{F371F0B6-519B-49E6-8EC9-CD77794E8274}">
      <dsp:nvSpPr>
        <dsp:cNvPr id="0" name=""/>
        <dsp:cNvSpPr/>
      </dsp:nvSpPr>
      <dsp:spPr>
        <a:xfrm>
          <a:off x="0" y="1475861"/>
          <a:ext cx="10515600" cy="67532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La presencia de EA no es inocua, tiene un impacto relevante en desenlaces cardiovasculares adversos. </a:t>
          </a:r>
        </a:p>
      </dsp:txBody>
      <dsp:txXfrm>
        <a:off x="32967" y="1508828"/>
        <a:ext cx="10449666" cy="609393"/>
      </dsp:txXfrm>
    </dsp:sp>
    <dsp:sp modelId="{02EF1058-E6EC-4A7F-8587-93AAF8A35AC3}">
      <dsp:nvSpPr>
        <dsp:cNvPr id="0" name=""/>
        <dsp:cNvSpPr/>
      </dsp:nvSpPr>
      <dsp:spPr>
        <a:xfrm>
          <a:off x="0" y="2200149"/>
          <a:ext cx="10515600" cy="67532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Se debe realizar evaluación con HC CV completa, EKG, eco TT y seguimiento en CO a los pacientes de mayor riesgo o quienes desarrollan EA. </a:t>
          </a:r>
        </a:p>
      </dsp:txBody>
      <dsp:txXfrm>
        <a:off x="32967" y="2233116"/>
        <a:ext cx="10449666" cy="609393"/>
      </dsp:txXfrm>
    </dsp:sp>
    <dsp:sp modelId="{BE491A0B-E5D8-4003-8EF4-A1D4EC398250}">
      <dsp:nvSpPr>
        <dsp:cNvPr id="0" name=""/>
        <dsp:cNvSpPr/>
      </dsp:nvSpPr>
      <dsp:spPr>
        <a:xfrm>
          <a:off x="0" y="2924436"/>
          <a:ext cx="10515600" cy="6753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Se debe tener sensibilidad para la detección temprana de EA cardiovasculares y favorecer su tratamiento para optimizar el control y los desenlaces.</a:t>
          </a:r>
        </a:p>
      </dsp:txBody>
      <dsp:txXfrm>
        <a:off x="32967" y="2957403"/>
        <a:ext cx="10449666" cy="609393"/>
      </dsp:txXfrm>
    </dsp:sp>
    <dsp:sp modelId="{F8A07817-5534-414B-A312-CC2EADF1D00C}">
      <dsp:nvSpPr>
        <dsp:cNvPr id="0" name=""/>
        <dsp:cNvSpPr/>
      </dsp:nvSpPr>
      <dsp:spPr>
        <a:xfrm>
          <a:off x="0" y="3648724"/>
          <a:ext cx="10515600" cy="6753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Las interacciones farmacológicas son un factor limitante en seguridad, para las diferentes terapias en LLC y debe realizarse un manejo consensuado para la disminución de EA. </a:t>
          </a:r>
        </a:p>
      </dsp:txBody>
      <dsp:txXfrm>
        <a:off x="32967" y="3681691"/>
        <a:ext cx="10449666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2CED4-BD60-4F56-BBC5-CB74D27E597C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7EBFC-87F7-41D4-8B6F-C88F03EC2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50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2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>
          <a:ln>
            <a:miter lim="800000"/>
          </a:ln>
        </p:spPr>
        <p:txBody>
          <a:bodyPr>
            <a:noAutofit/>
          </a:bodyPr>
          <a:lstStyle/>
          <a:p>
            <a:r>
              <a:rPr lang="en-US" altLang="en-US" b="1">
                <a:latin typeface="Helvetica" panose="020B0604020202020204" pitchFamily="34" charset="0"/>
                <a:ea typeface="ＭＳ Ｐゴシック" panose="020B0600070205080204" pitchFamily="34" charset="-128"/>
              </a:rPr>
              <a:t>Figure </a:t>
            </a:r>
            <a:r>
              <a:rPr lang="en-US" altLang="en-US" sz="1300" b="1">
                <a:latin typeface="Helvetica" panose="020B0604020202020204" pitchFamily="34" charset="0"/>
                <a:ea typeface="ＭＳ Ｐゴシック" panose="020B0600070205080204" pitchFamily="34" charset="-128"/>
              </a:rPr>
              <a:t>Legend</a:t>
            </a:r>
            <a:r>
              <a:rPr lang="en-US" altLang="en-US" b="1">
                <a:latin typeface="Helvetica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</a:rPr>
              <a:t>Expression of BTK and TEC in the human heart, and the effect of ibrutinib on activation of the PI3K-Akt pathway in NRVM. (A) Gene expression of BTK and TEC in human atrial and ventricular tissue. Data are expressed as mean ± standard error of the mean. Atrial samples: sinus rhythm (N = 20), AF (N = 10); ventricle (N = 5). *P &lt; .05. Unpaired Student t-test. Data obtained from microarray deposited at http://www.ncbi.nlm.nih.gov/geo/, accession number GSE2240. (B) The effect of ibrutinib treatment on PI3K(p110α) protein expression and/or pAkt/total Akt in NRVM under (1) basal conditions (top 2 panels), and (2) in the presence of insulin-like growth factor 1 (IGF1, 10 nM, +, bottom panel). A66 (10 µM), specific inhibitor of PI3K(p110α), was administered alone (top 2 panels) or together with IGF1 (bottom panel). Data are expressed as mean ± standard error of the mean of triplicates (under basal conditions, results are representative of 3 independent NRVM preparations). *P &lt; .05 vs control (Con); #P &lt; .05 vs IGF1. Analysis of variance followed by Fisher’s post-hoc tests. Ib, ibrutinib.
</a:t>
            </a:r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0D1DCFD-B946-4056-AEB8-4E7629E03A61}" type="slidenum">
              <a:rPr lang="en-US" altLang="en-US" smtClean="0">
                <a:ln>
                  <a:noFill/>
                </a:ln>
              </a:rPr>
              <a:pPr eaLnBrk="1" hangingPunct="1">
                <a:buSzPct val="100000"/>
              </a:pPr>
              <a:t>4</a:t>
            </a:fld>
            <a:endParaRPr lang="en-US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9714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AEs, adverse events;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CLL, chronic lymphocytic leukemia; </a:t>
            </a:r>
            <a:r>
              <a:rPr lang="en-US" i="1" dirty="0"/>
              <a:t>CNS, central nervous system; NSAIDs, nonsteroidal anti-inflammatory drugs; SPM, secondary primary malignancy.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1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11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875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805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80176"/>
            <a:ext cx="12192000" cy="377825"/>
          </a:xfrm>
        </p:spPr>
        <p:txBody>
          <a:bodyPr/>
          <a:lstStyle>
            <a:lvl1pPr eaLnBrk="0" hangingPunct="0">
              <a:defRPr sz="1000"/>
            </a:lvl1pPr>
          </a:lstStyle>
          <a:p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2245660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25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4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65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4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0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58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59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756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48B7-403E-4CC5-B889-D5C355A32300}" type="datetimeFigureOut">
              <a:rPr lang="es-CO" smtClean="0"/>
              <a:t>25/08/2023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EB3B-8586-42A2-97DD-1FEEC06BC7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9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image" Target="../media/image6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9116" y="382137"/>
            <a:ext cx="9548884" cy="2360247"/>
          </a:xfrm>
        </p:spPr>
        <p:txBody>
          <a:bodyPr>
            <a:normAutofit/>
          </a:bodyPr>
          <a:lstStyle/>
          <a:p>
            <a:r>
              <a:rPr lang="es-CO" sz="4400" dirty="0"/>
              <a:t>Papel de la </a:t>
            </a:r>
            <a:r>
              <a:rPr lang="es-CO" sz="4400" dirty="0" err="1"/>
              <a:t>Cardiooncología</a:t>
            </a:r>
            <a:r>
              <a:rPr lang="es-CO" sz="4400" dirty="0"/>
              <a:t> en pacientes con LLC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CO" dirty="0"/>
          </a:p>
          <a:p>
            <a:r>
              <a:rPr lang="es-CO" dirty="0"/>
              <a:t>Tito Carrera Rodríguez </a:t>
            </a:r>
          </a:p>
          <a:p>
            <a:r>
              <a:rPr lang="es-CO" dirty="0"/>
              <a:t>Certified Member IC-OS </a:t>
            </a:r>
          </a:p>
          <a:p>
            <a:r>
              <a:rPr lang="es-CO" dirty="0" err="1"/>
              <a:t>Cardiooncólogo</a:t>
            </a:r>
            <a:r>
              <a:rPr lang="es-CO" dirty="0"/>
              <a:t> FCTIC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15" y="4203510"/>
            <a:ext cx="2087184" cy="24354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185" y="3857825"/>
            <a:ext cx="2259629" cy="2259629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B46B9D2-F3E2-2165-F67D-45E6BE5D172F}"/>
              </a:ext>
            </a:extLst>
          </p:cNvPr>
          <p:cNvSpPr txBox="1">
            <a:spLocks/>
          </p:cNvSpPr>
          <p:nvPr/>
        </p:nvSpPr>
        <p:spPr>
          <a:xfrm>
            <a:off x="113017" y="6097736"/>
            <a:ext cx="11702264" cy="648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b="1" dirty="0"/>
              <a:t>Material educativo dirigido al cuerpo médico. En caso de evento adverso repórtelo en Colombia a la línea 018000111561 o el link https://aereporting.astrazeneca.com seleccionando el país. Link de Data </a:t>
            </a:r>
            <a:r>
              <a:rPr lang="es-ES" sz="800" b="1" dirty="0" err="1"/>
              <a:t>Privacy</a:t>
            </a:r>
            <a:r>
              <a:rPr lang="es-ES" sz="800" b="1" dirty="0"/>
              <a:t> para reporte de eventos adversos: https://bit.ly/2ZsHh5J . A</a:t>
            </a:r>
            <a:r>
              <a:rPr lang="pt-BR" sz="800" b="1" dirty="0" err="1"/>
              <a:t>straZeneca</a:t>
            </a:r>
            <a:r>
              <a:rPr lang="pt-BR" sz="800" b="1" dirty="0"/>
              <a:t> Colombia SAS, </a:t>
            </a:r>
            <a:r>
              <a:rPr lang="pt-BR" sz="800" b="1" dirty="0" err="1"/>
              <a:t>Edificio</a:t>
            </a:r>
            <a:r>
              <a:rPr lang="pt-BR" sz="800" b="1" dirty="0"/>
              <a:t> NAOS, Avenida Carrera 9 No. 101-67, Oficina 601, Bogotá, D.C., tel.: 3257200. </a:t>
            </a:r>
            <a:r>
              <a:rPr lang="es-ES" sz="800" b="1" dirty="0"/>
              <a:t>AstraZeneca Perú SA, Calle Las Orquídeas 675, Interior 802, San Isidro, Lima-Perú, tel.: 6101515. Ecuador: Productos propiedad de AstraZeneca y distribuidos por Dyvenpro+B6 Distribución y Venta de Productos S.A. Oficina Matriz: Urbanización Ciudad Colón, </a:t>
            </a:r>
            <a:r>
              <a:rPr lang="es-ES" sz="800" b="1" dirty="0" err="1"/>
              <a:t>Mz</a:t>
            </a:r>
            <a:r>
              <a:rPr lang="es-ES" sz="800" b="1" dirty="0"/>
              <a:t> 275, Solar 5, Etapa III, Edificio Corporativo 1, Guayaquil-Ecuador, tel.: 43731390. Oficina Regional: Avenida 6 de Diciembre N31-110 y </a:t>
            </a:r>
            <a:r>
              <a:rPr lang="es-ES" sz="800" b="1" dirty="0" err="1"/>
              <a:t>Whymper</a:t>
            </a:r>
            <a:r>
              <a:rPr lang="es-ES" sz="800" b="1" dirty="0"/>
              <a:t>, Edificio Torres Tenerife, Piso 7</a:t>
            </a:r>
            <a:r>
              <a:rPr lang="pt-BR" sz="800" b="1" dirty="0"/>
              <a:t>. </a:t>
            </a:r>
            <a:r>
              <a:rPr lang="es-ES" sz="800" b="1" dirty="0"/>
              <a:t>La información incluida en esta presentación puede hacer referencia a medicamentos o indicaciones que podrían no estar aprobadas en el país. Se presentan exclusivamente con fines educativos, considerando el derecho de la comunidad médica a estar debidamente informada en relación con los avances </a:t>
            </a:r>
            <a:r>
              <a:rPr lang="es-ES" sz="800" b="1" dirty="0" err="1"/>
              <a:t>cientificos</a:t>
            </a:r>
            <a:r>
              <a:rPr lang="es-ES" sz="800" b="1" dirty="0"/>
              <a:t> más recientes, según lo establece el código de la IFPMA. Bajo ninguna circunstancia. MATPROM:CO-10956. </a:t>
            </a:r>
            <a:r>
              <a:rPr lang="es-ES" sz="800" b="1" dirty="0" err="1"/>
              <a:t>Prep</a:t>
            </a:r>
            <a:r>
              <a:rPr lang="es-ES" sz="800" b="1"/>
              <a:t>: 08-2023.</a:t>
            </a:r>
            <a:r>
              <a:rPr lang="es-ES" sz="800" b="1">
                <a:solidFill>
                  <a:schemeClr val="bg1"/>
                </a:solidFill>
              </a:rPr>
              <a:t> </a:t>
            </a:r>
            <a:r>
              <a:rPr lang="es-ES" sz="800" b="1" dirty="0">
                <a:solidFill>
                  <a:schemeClr val="bg1"/>
                </a:solidFill>
              </a:rPr>
              <a:t>información debe ser considerada como una recomendación para el uso de medicamentos o indicaciones. Por favor, consulte la IPP local.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465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Fibrilación auricular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Segundo efecto CV mas importante en frecuencia </a:t>
            </a:r>
          </a:p>
          <a:p>
            <a:r>
              <a:rPr lang="es-CO" dirty="0"/>
              <a:t>Mecanismos multifactoriales </a:t>
            </a:r>
          </a:p>
          <a:p>
            <a:r>
              <a:rPr lang="es-CO" dirty="0"/>
              <a:t>Predisposición del paciente </a:t>
            </a:r>
          </a:p>
          <a:p>
            <a:r>
              <a:rPr lang="es-CO" dirty="0"/>
              <a:t>Presencia de FA previa </a:t>
            </a:r>
          </a:p>
          <a:p>
            <a:r>
              <a:rPr lang="es-CO" dirty="0"/>
              <a:t>Características anatómicas que favorecen la aparición y/o perpetuación de la FA (auriculopatias, cardiomiopatías, volumen AI, </a:t>
            </a:r>
            <a:r>
              <a:rPr lang="es-CO" dirty="0" err="1"/>
              <a:t>enf</a:t>
            </a:r>
            <a:r>
              <a:rPr lang="es-CO" dirty="0"/>
              <a:t> valvular)</a:t>
            </a:r>
          </a:p>
          <a:p>
            <a:r>
              <a:rPr lang="es-CO" dirty="0" err="1"/>
              <a:t>Strain</a:t>
            </a:r>
            <a:r>
              <a:rPr lang="es-CO" dirty="0"/>
              <a:t> auricular </a:t>
            </a:r>
          </a:p>
        </p:txBody>
      </p:sp>
    </p:spTree>
    <p:extLst>
      <p:ext uri="{BB962C8B-B14F-4D97-AF65-F5344CB8AC3E}">
        <p14:creationId xmlns:p14="http://schemas.microsoft.com/office/powerpoint/2010/main" val="12126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97" y="812392"/>
            <a:ext cx="9161399" cy="51107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704" y="6181866"/>
            <a:ext cx="2792293" cy="1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1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45" y="525371"/>
            <a:ext cx="5860578" cy="57763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20" y="6454821"/>
            <a:ext cx="2792293" cy="1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29" y="1732942"/>
            <a:ext cx="5185687" cy="38899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37" y="1850330"/>
            <a:ext cx="5185687" cy="37725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114" y="6008891"/>
            <a:ext cx="3595186" cy="3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0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58" y="6199115"/>
            <a:ext cx="3553828" cy="271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517" y="90387"/>
            <a:ext cx="6274841" cy="6342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1345A5-F4F2-63E8-D86F-FFE4AD8077B3}"/>
              </a:ext>
            </a:extLst>
          </p:cNvPr>
          <p:cNvSpPr txBox="1"/>
          <p:nvPr/>
        </p:nvSpPr>
        <p:spPr>
          <a:xfrm>
            <a:off x="0" y="6507175"/>
            <a:ext cx="10623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"La información incluida en esta presentación puede hacer referencia a medicamentos o indicaciones que podrían no estar aprobadas en el país. Se presentan exclusivamente con fines educativos, considerando el derecho de la comunidad médica a estar debidamente informada en relación con los avances </a:t>
            </a:r>
            <a:r>
              <a:rPr lang="es-ES" sz="700" b="1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cientificos</a:t>
            </a:r>
            <a:r>
              <a:rPr lang="es-ES" sz="7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más recientes, según lo establece el código de la IFPMA. Bajo ninguna circunstancia esta información debe ser considerada como una recomendación para el uso de medicamentos o indicaciones. Por favor, consulte la IPP local"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2543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A33D1A-9154-A430-BC54-66556FBAA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ELEVATE-TN: </a:t>
            </a:r>
            <a:r>
              <a:rPr lang="en-GB" altLang="en-US" dirty="0" err="1">
                <a:latin typeface="+mn-lt"/>
              </a:rPr>
              <a:t>Analisis</a:t>
            </a:r>
            <a:r>
              <a:rPr lang="en-GB" altLang="en-US" dirty="0">
                <a:latin typeface="+mn-lt"/>
              </a:rPr>
              <a:t> de seguridad</a:t>
            </a:r>
            <a:endParaRPr lang="en-US" altLang="en-US" dirty="0"/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72C0A2D7-180F-6379-99C4-25F98FFF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69" y="6375102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Sharman. Leukemia. 2022;36:1171. </a:t>
            </a:r>
            <a:r>
              <a:rPr kumimoji="0" lang="es-E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Sharman. ASCO 2022. Abstr 7539.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6" name="Table 6">
            <a:extLst>
              <a:ext uri="{FF2B5EF4-FFF2-40B4-BE49-F238E27FC236}">
                <a16:creationId xmlns:a16="http://schemas.microsoft.com/office/drawing/2014/main" id="{872158EA-BE05-9A91-D7FB-40FB96CE99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9796" y="1393681"/>
          <a:ext cx="10796405" cy="41148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01065">
                  <a:extLst>
                    <a:ext uri="{9D8B030D-6E8A-4147-A177-3AD203B41FA5}">
                      <a16:colId xmlns:a16="http://schemas.microsoft.com/office/drawing/2014/main" val="4049538904"/>
                    </a:ext>
                  </a:extLst>
                </a:gridCol>
                <a:gridCol w="1315890">
                  <a:extLst>
                    <a:ext uri="{9D8B030D-6E8A-4147-A177-3AD203B41FA5}">
                      <a16:colId xmlns:a16="http://schemas.microsoft.com/office/drawing/2014/main" val="49704103"/>
                    </a:ext>
                  </a:extLst>
                </a:gridCol>
                <a:gridCol w="1315890">
                  <a:extLst>
                    <a:ext uri="{9D8B030D-6E8A-4147-A177-3AD203B41FA5}">
                      <a16:colId xmlns:a16="http://schemas.microsoft.com/office/drawing/2014/main" val="2850437108"/>
                    </a:ext>
                  </a:extLst>
                </a:gridCol>
                <a:gridCol w="1315890">
                  <a:extLst>
                    <a:ext uri="{9D8B030D-6E8A-4147-A177-3AD203B41FA5}">
                      <a16:colId xmlns:a16="http://schemas.microsoft.com/office/drawing/2014/main" val="2371166563"/>
                    </a:ext>
                  </a:extLst>
                </a:gridCol>
                <a:gridCol w="1315890">
                  <a:extLst>
                    <a:ext uri="{9D8B030D-6E8A-4147-A177-3AD203B41FA5}">
                      <a16:colId xmlns:a16="http://schemas.microsoft.com/office/drawing/2014/main" val="632513095"/>
                    </a:ext>
                  </a:extLst>
                </a:gridCol>
                <a:gridCol w="1315890">
                  <a:extLst>
                    <a:ext uri="{9D8B030D-6E8A-4147-A177-3AD203B41FA5}">
                      <a16:colId xmlns:a16="http://schemas.microsoft.com/office/drawing/2014/main" val="2437658148"/>
                    </a:ext>
                  </a:extLst>
                </a:gridCol>
                <a:gridCol w="1315890">
                  <a:extLst>
                    <a:ext uri="{9D8B030D-6E8A-4147-A177-3AD203B41FA5}">
                      <a16:colId xmlns:a16="http://schemas.microsoft.com/office/drawing/2014/main" val="2648411855"/>
                    </a:ext>
                  </a:extLst>
                </a:gridCol>
              </a:tblGrid>
              <a:tr h="5051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AEs of Clinical Interest,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Acalabrutinib 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(n = 179)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Acalabrutinib + Obinutuzumab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(n = 178)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Chlorambucil + Obinutuzumab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(n = 169)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40197"/>
                  </a:ext>
                </a:extLst>
              </a:tr>
              <a:tr h="224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Any Grade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Grade ≥3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Any Grade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Grade ≥3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Any Grade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Grade ≥3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62796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Cardiac event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 (21.8)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 (10.1)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 (24.2)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 (9.6)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 (7.7)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 (1.8)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22810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Atrial fibrillation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 (7.3)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(1.1)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 (6.2)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(1.1)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(0.6)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98552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Bleeding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 (43.6)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(3.4)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88 (49.4)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(4.5)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 (11.8)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959741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Major bleeding*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(4.5)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(3.4)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 (6.7)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(4.5)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(1.2)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28136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Hypertension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 (8.9)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 (3.9)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 (9.6)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(4.5)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(3.6)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 (3.0)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43362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Infection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135 (75.4)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 (19.6)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 (78.7)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 (28.1)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75 (44.4)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 (8.3)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519639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SPM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 (15.1)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 (3.9)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 (17.4)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 (7.9)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 (4.1)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 (1.8)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14612"/>
                  </a:ext>
                </a:extLst>
              </a:tr>
              <a:tr h="22453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Excluding melanoma skin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 (7.3)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 (2.8)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 (9.6)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 (6.7)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 (1.8)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(1.2)</a:t>
                      </a:r>
                    </a:p>
                  </a:txBody>
                  <a:tcPr marL="36576" marR="36576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75520"/>
                  </a:ext>
                </a:extLst>
              </a:tr>
            </a:tbl>
          </a:graphicData>
        </a:graphic>
      </p:graphicFrame>
      <p:sp>
        <p:nvSpPr>
          <p:cNvPr id="47" name="Text Box 30">
            <a:extLst>
              <a:ext uri="{FF2B5EF4-FFF2-40B4-BE49-F238E27FC236}">
                <a16:creationId xmlns:a16="http://schemas.microsoft.com/office/drawing/2014/main" id="{EA89FFD4-B8CD-926D-95AC-B432FC06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9" y="5508482"/>
            <a:ext cx="1085358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*Any serious or grade ≥3 hemorrhagic event or any-grade hemorrhagic event in the CNS.</a:t>
            </a:r>
          </a:p>
        </p:txBody>
      </p:sp>
    </p:spTree>
    <p:extLst>
      <p:ext uri="{BB962C8B-B14F-4D97-AF65-F5344CB8AC3E}">
        <p14:creationId xmlns:p14="http://schemas.microsoft.com/office/powerpoint/2010/main" val="275504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49" y="234463"/>
            <a:ext cx="7288973" cy="12575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80" y="1685586"/>
            <a:ext cx="8720920" cy="44148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33" y="6294068"/>
            <a:ext cx="1704387" cy="2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4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28" y="475634"/>
            <a:ext cx="7869190" cy="13479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9" y="2519680"/>
            <a:ext cx="6068301" cy="27656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430" y="2519680"/>
            <a:ext cx="6084570" cy="28090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224" y="6160607"/>
            <a:ext cx="7796663" cy="2352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flipH="1">
            <a:off x="1251667" y="2160104"/>
            <a:ext cx="35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Eventos CV totales y de alto grado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421217" y="2160104"/>
            <a:ext cx="321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FA total y de alto grado</a:t>
            </a:r>
          </a:p>
        </p:txBody>
      </p:sp>
    </p:spTree>
    <p:extLst>
      <p:ext uri="{BB962C8B-B14F-4D97-AF65-F5344CB8AC3E}">
        <p14:creationId xmlns:p14="http://schemas.microsoft.com/office/powerpoint/2010/main" val="50490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95" y="1725185"/>
            <a:ext cx="6698139" cy="30651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43" y="6253372"/>
            <a:ext cx="7796663" cy="235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85252" y="1245704"/>
            <a:ext cx="249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HTA total y de alto grado</a:t>
            </a:r>
          </a:p>
        </p:txBody>
      </p:sp>
    </p:spTree>
    <p:extLst>
      <p:ext uri="{BB962C8B-B14F-4D97-AF65-F5344CB8AC3E}">
        <p14:creationId xmlns:p14="http://schemas.microsoft.com/office/powerpoint/2010/main" val="42110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06" y="3117625"/>
            <a:ext cx="7252709" cy="24788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978" y="356410"/>
            <a:ext cx="7107655" cy="25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BE7EEA0-4CF3-4EB5-ADC8-32B39D7D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834" y="3662762"/>
            <a:ext cx="2924266" cy="27432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767119D-473D-6883-9F70-FC76ECC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>
            <a:normAutofit/>
          </a:bodyPr>
          <a:lstStyle/>
          <a:p>
            <a:r>
              <a:rPr lang="en-US" sz="3600" dirty="0"/>
              <a:t>Selectividad de Kinasas de los iBTKs</a:t>
            </a:r>
          </a:p>
        </p:txBody>
      </p:sp>
      <p:graphicFrame>
        <p:nvGraphicFramePr>
          <p:cNvPr id="21" name="Content Placeholder 11">
            <a:extLst>
              <a:ext uri="{FF2B5EF4-FFF2-40B4-BE49-F238E27FC236}">
                <a16:creationId xmlns:a16="http://schemas.microsoft.com/office/drawing/2014/main" id="{735BCF76-1B10-85E1-6A8D-1FEF2B4E1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171856"/>
              </p:ext>
            </p:extLst>
          </p:nvPr>
        </p:nvGraphicFramePr>
        <p:xfrm>
          <a:off x="524713" y="1608950"/>
          <a:ext cx="5063715" cy="328193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946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420">
                  <a:extLst>
                    <a:ext uri="{9D8B030D-6E8A-4147-A177-3AD203B41FA5}">
                      <a16:colId xmlns:a16="http://schemas.microsoft.com/office/drawing/2014/main" val="2817343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/EC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(nM)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373" marB="108373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373" marB="108373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5021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Kinase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Ibrutinib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Acalabrutinib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Zanubrutinib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BTK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5.1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TEC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34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ITK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&gt;1000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BMX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34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EGFR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&gt;1000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64518"/>
                  </a:ext>
                </a:extLst>
              </a:tr>
              <a:tr h="102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ERBB4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JAK3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&gt;1000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u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Calibri" panose="020F0502020204030204" pitchFamily="34" charset="0"/>
                        </a:rPr>
                        <a:t>1377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BLK</a:t>
                      </a:r>
                    </a:p>
                  </a:txBody>
                  <a:tcPr marL="121920" marR="121920" marT="32512" marB="325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u="non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&gt;1000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121920" marR="121920" marT="32512" marB="32512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 Box 11">
            <a:extLst>
              <a:ext uri="{FF2B5EF4-FFF2-40B4-BE49-F238E27FC236}">
                <a16:creationId xmlns:a16="http://schemas.microsoft.com/office/drawing/2014/main" id="{118C0E05-3203-4093-7E71-767A6EE2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04" y="6128963"/>
            <a:ext cx="2675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Kaptein. ASH 2018. Abstr 1871.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7C2C1-FF44-8A63-23F1-4EE7B9C0B618}"/>
              </a:ext>
            </a:extLst>
          </p:cNvPr>
          <p:cNvSpPr txBox="1"/>
          <p:nvPr/>
        </p:nvSpPr>
        <p:spPr>
          <a:xfrm>
            <a:off x="6096000" y="1056471"/>
            <a:ext cx="565481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0203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72" charset="-128"/>
                <a:cs typeface="Calibri" panose="020F0502020204030204" pitchFamily="34" charset="0"/>
              </a:rPr>
              <a:t>Kinase Selectivity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72" charset="-128"/>
                <a:cs typeface="Calibri" panose="020F0502020204030204" pitchFamily="34" charset="0"/>
              </a:rPr>
              <a:t>Profiling at 1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72" charset="-128"/>
                <a:cs typeface="Calibri" panose="020F0502020204030204" pitchFamily="34" charset="0"/>
                <a:sym typeface="Symbol" panose="05050102010706020507" pitchFamily="18" charset="2"/>
              </a:rPr>
              <a:t>mol/L (in vitro)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72" charset="-128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AE00D3-DFD3-96B6-40DA-1EE5A7FA2127}"/>
              </a:ext>
            </a:extLst>
          </p:cNvPr>
          <p:cNvSpPr txBox="1"/>
          <p:nvPr/>
        </p:nvSpPr>
        <p:spPr>
          <a:xfrm>
            <a:off x="6096001" y="1284434"/>
            <a:ext cx="565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0203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72" charset="-128"/>
                <a:cs typeface="Calibri" panose="020F0502020204030204" pitchFamily="34" charset="0"/>
              </a:rPr>
              <a:t>Larger red circles represent stronger inhibition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0E0A36-DE4F-423B-EB75-235FDB8CAA48}"/>
              </a:ext>
            </a:extLst>
          </p:cNvPr>
          <p:cNvSpPr/>
          <p:nvPr/>
        </p:nvSpPr>
        <p:spPr>
          <a:xfrm>
            <a:off x="6003505" y="4233654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0203"/>
                </a:solidFill>
                <a:effectLst/>
                <a:uLnTx/>
                <a:uFillTx/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Ibrutinib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C185F-3A51-1D76-F626-078B68A8C6C9}"/>
              </a:ext>
            </a:extLst>
          </p:cNvPr>
          <p:cNvSpPr/>
          <p:nvPr/>
        </p:nvSpPr>
        <p:spPr>
          <a:xfrm>
            <a:off x="10521466" y="4259160"/>
            <a:ext cx="1332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0203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72" charset="-128"/>
                <a:cs typeface="Calibri" panose="020F0502020204030204" pitchFamily="34" charset="0"/>
              </a:rPr>
              <a:t>Acalabrutinib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10203"/>
              </a:solidFill>
              <a:effectLst/>
              <a:uLnTx/>
              <a:uFillTx/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B78C42-13F5-4FC6-9C42-9C712780C442}"/>
              </a:ext>
            </a:extLst>
          </p:cNvPr>
          <p:cNvGrpSpPr/>
          <p:nvPr/>
        </p:nvGrpSpPr>
        <p:grpSpPr>
          <a:xfrm>
            <a:off x="5662031" y="1455015"/>
            <a:ext cx="6529969" cy="2854152"/>
            <a:chOff x="5662031" y="1717160"/>
            <a:chExt cx="6529969" cy="285415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E006C8-B788-4041-5A31-CD6AE1990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7" r="52237"/>
            <a:stretch/>
          </p:blipFill>
          <p:spPr>
            <a:xfrm>
              <a:off x="5662031" y="1750934"/>
              <a:ext cx="3004712" cy="282037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E57772C-232A-C197-C670-FD32E70A8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80" t="16377"/>
            <a:stretch/>
          </p:blipFill>
          <p:spPr>
            <a:xfrm>
              <a:off x="9177415" y="1717160"/>
              <a:ext cx="3014585" cy="2820378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EDF5793-21E3-9ED2-C9D7-B3340ADA08DA}"/>
              </a:ext>
            </a:extLst>
          </p:cNvPr>
          <p:cNvSpPr/>
          <p:nvPr/>
        </p:nvSpPr>
        <p:spPr>
          <a:xfrm>
            <a:off x="6698977" y="6016505"/>
            <a:ext cx="1289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0203"/>
                </a:solidFill>
                <a:effectLst/>
                <a:uLnTx/>
                <a:uFillTx/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Zanubrutinib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13C950A7-822A-6915-B56C-25FC1EFAB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1289" t="12918" r="-1601" b="20051"/>
          <a:stretch/>
        </p:blipFill>
        <p:spPr>
          <a:xfrm>
            <a:off x="10291481" y="4668946"/>
            <a:ext cx="1288269" cy="1343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64B12-E09B-1DD6-50E6-46C52359B7C8}"/>
              </a:ext>
            </a:extLst>
          </p:cNvPr>
          <p:cNvSpPr txBox="1"/>
          <p:nvPr/>
        </p:nvSpPr>
        <p:spPr>
          <a:xfrm>
            <a:off x="40680" y="6507174"/>
            <a:ext cx="106440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"La información incluida en esta presentación puede hacer referencia a medicamentos o indicaciones que podrían no estar aprobadas en el país. Se presentan exclusivamente con fines educativos, considerando el derecho de la comunidad médica a estar debidamente informada en relación con los avances </a:t>
            </a:r>
            <a:r>
              <a:rPr lang="es-ES" sz="700" b="1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cientificos</a:t>
            </a:r>
            <a:r>
              <a:rPr lang="es-ES" sz="7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más recientes, según lo establece el código de la IFPMA. Bajo ninguna circunstancia esta información debe ser considerada como una recomendación para el uso de medicamentos o indicaciones. Por favor, consulte la IPP local"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943992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5" y="47839"/>
            <a:ext cx="7215391" cy="68101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996" y="2635585"/>
            <a:ext cx="3925865" cy="1404152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465559" y="2729947"/>
            <a:ext cx="524092" cy="3710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65559" y="4166415"/>
            <a:ext cx="549332" cy="379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derecha 5"/>
          <p:cNvSpPr/>
          <p:nvPr/>
        </p:nvSpPr>
        <p:spPr>
          <a:xfrm>
            <a:off x="452939" y="954156"/>
            <a:ext cx="549332" cy="331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31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Arritmias ventriculares y MS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No han sido analizados en todos los ensayos clínicos </a:t>
            </a:r>
          </a:p>
          <a:p>
            <a:r>
              <a:rPr lang="es-CO" dirty="0"/>
              <a:t>Se consideran probablemente un efecto de clase </a:t>
            </a:r>
          </a:p>
          <a:p>
            <a:r>
              <a:rPr lang="es-CO" dirty="0"/>
              <a:t>Diferentes incidencias </a:t>
            </a:r>
          </a:p>
          <a:p>
            <a:r>
              <a:rPr lang="es-CO" dirty="0"/>
              <a:t>Relacionados claramente con cardiopatías de base </a:t>
            </a:r>
          </a:p>
          <a:p>
            <a:r>
              <a:rPr lang="es-CO" dirty="0"/>
              <a:t>Causa frecuente de suspensión de terapia oncológica </a:t>
            </a:r>
          </a:p>
          <a:p>
            <a:r>
              <a:rPr lang="es-CO" dirty="0"/>
              <a:t>Evaluación de riesgo conjunta con CO </a:t>
            </a:r>
          </a:p>
          <a:p>
            <a:r>
              <a:rPr lang="es-CO" dirty="0"/>
              <a:t>Búsqueda activa </a:t>
            </a:r>
          </a:p>
        </p:txBody>
      </p:sp>
    </p:spTree>
    <p:extLst>
      <p:ext uri="{BB962C8B-B14F-4D97-AF65-F5344CB8AC3E}">
        <p14:creationId xmlns:p14="http://schemas.microsoft.com/office/powerpoint/2010/main" val="161095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45" y="396005"/>
            <a:ext cx="8836146" cy="25928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38" y="3193098"/>
            <a:ext cx="8376879" cy="34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24" y="1068028"/>
            <a:ext cx="8356991" cy="39270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260" y="6173129"/>
            <a:ext cx="3372510" cy="3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60468597"/>
              </p:ext>
            </p:extLst>
          </p:nvPr>
        </p:nvGraphicFramePr>
        <p:xfrm>
          <a:off x="665922" y="2684256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39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69" y="487745"/>
            <a:ext cx="3336246" cy="23340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018" y="3088207"/>
            <a:ext cx="7506554" cy="3329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491" y="6421466"/>
            <a:ext cx="2901084" cy="2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4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25" y="6220198"/>
            <a:ext cx="2166996" cy="371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67" y="443531"/>
            <a:ext cx="6998865" cy="59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5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0" y="295327"/>
            <a:ext cx="6019749" cy="36625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54" y="2712840"/>
            <a:ext cx="6175046" cy="38218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0" y="6317562"/>
            <a:ext cx="1776914" cy="2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6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40" y="1759396"/>
            <a:ext cx="7832189" cy="19849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05" y="3995801"/>
            <a:ext cx="7976244" cy="125205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FA en relación a la presencia de FR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251" y="5827856"/>
            <a:ext cx="2139549" cy="4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3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46" y="74585"/>
            <a:ext cx="6146428" cy="19602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034878"/>
            <a:ext cx="7156174" cy="46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567" y="1300698"/>
            <a:ext cx="6856865" cy="52019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64" y="6112680"/>
            <a:ext cx="4043442" cy="34340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Mecanismos implicados en el desarrollo de EA </a:t>
            </a:r>
          </a:p>
        </p:txBody>
      </p:sp>
    </p:spTree>
    <p:extLst>
      <p:ext uri="{BB962C8B-B14F-4D97-AF65-F5344CB8AC3E}">
        <p14:creationId xmlns:p14="http://schemas.microsoft.com/office/powerpoint/2010/main" val="3840460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Otros EA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84" y="535163"/>
            <a:ext cx="4181103" cy="62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6998592"/>
              </p:ext>
            </p:extLst>
          </p:nvPr>
        </p:nvGraphicFramePr>
        <p:xfrm>
          <a:off x="745435" y="2564986"/>
          <a:ext cx="10515600" cy="200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838200" y="908464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7404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26" y="2802874"/>
            <a:ext cx="4870732" cy="31488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5" y="3468775"/>
            <a:ext cx="4822031" cy="14815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377" y="4925217"/>
            <a:ext cx="4715928" cy="10265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87" y="477436"/>
            <a:ext cx="7079500" cy="19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3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49" y="759348"/>
            <a:ext cx="4290573" cy="5295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607" y="6323254"/>
            <a:ext cx="3372510" cy="3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0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95" y="1006595"/>
            <a:ext cx="4044422" cy="47352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98" y="552978"/>
            <a:ext cx="3839677" cy="55032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422" y="6327726"/>
            <a:ext cx="3626355" cy="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88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7572915"/>
              </p:ext>
            </p:extLst>
          </p:nvPr>
        </p:nvGraphicFramePr>
        <p:xfrm>
          <a:off x="850900" y="25749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306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1205" b="957"/>
          <a:stretch/>
        </p:blipFill>
        <p:spPr>
          <a:xfrm>
            <a:off x="2488150" y="742420"/>
            <a:ext cx="6710441" cy="53581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526" y="6277555"/>
            <a:ext cx="1196697" cy="2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2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12" y="513195"/>
            <a:ext cx="7049481" cy="56424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185" y="6155609"/>
            <a:ext cx="1196697" cy="2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29" y="193081"/>
            <a:ext cx="7434027" cy="62332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56" y="6426378"/>
            <a:ext cx="3082401" cy="3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12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22" y="1047081"/>
            <a:ext cx="4543678" cy="44094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22" y="6327726"/>
            <a:ext cx="3626355" cy="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1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>
            <a:extLst>
              <a:ext uri="{FF2B5EF4-FFF2-40B4-BE49-F238E27FC236}">
                <a16:creationId xmlns:a16="http://schemas.microsoft.com/office/drawing/2014/main" id="{75E32D03-773B-4536-8F44-2DFFFADCCB00}"/>
              </a:ext>
            </a:extLst>
          </p:cNvPr>
          <p:cNvSpPr txBox="1"/>
          <p:nvPr/>
        </p:nvSpPr>
        <p:spPr bwMode="auto">
          <a:xfrm>
            <a:off x="2644775" y="180975"/>
            <a:ext cx="7665416" cy="5225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63500" rIns="127000" bIns="0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Ibrutinib</a:t>
            </a:r>
            <a:r>
              <a:rPr lang="en-US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</a:t>
            </a:r>
            <a:r>
              <a:rPr lang="en-US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aumenta</a:t>
            </a:r>
            <a:r>
              <a:rPr lang="en-US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el </a:t>
            </a:r>
            <a:r>
              <a:rPr lang="en-US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riesgo</a:t>
            </a:r>
            <a:r>
              <a:rPr lang="en-US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de FA a </a:t>
            </a:r>
            <a:r>
              <a:rPr lang="en-US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traves</a:t>
            </a:r>
            <a:r>
              <a:rPr lang="en-US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de la </a:t>
            </a:r>
            <a:r>
              <a:rPr lang="en-US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inhibicion</a:t>
            </a:r>
            <a:r>
              <a:rPr lang="en-US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de la via PI3K-AKT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6C073D76-5A2B-46B8-AC0D-5812AF1F8F25}"/>
              </a:ext>
            </a:extLst>
          </p:cNvPr>
          <p:cNvSpPr txBox="1"/>
          <p:nvPr/>
        </p:nvSpPr>
        <p:spPr bwMode="auto">
          <a:xfrm>
            <a:off x="593725" y="1135294"/>
            <a:ext cx="3448188" cy="4019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0" bIns="63500"/>
          <a:lstStyle/>
          <a:p>
            <a:pPr>
              <a:spcBef>
                <a:spcPct val="20000"/>
              </a:spcBef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Julie R. </a:t>
            </a:r>
            <a:r>
              <a:rPr lang="en-US" sz="12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McMullen,Esther</a:t>
            </a:r>
            <a:r>
              <a:rPr lang="en-US"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J. H. </a:t>
            </a:r>
            <a:r>
              <a:rPr lang="en-US" sz="12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Boey,Jenny</a:t>
            </a:r>
            <a:r>
              <a:rPr lang="en-US"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Y. Y. </a:t>
            </a:r>
            <a:r>
              <a:rPr lang="en-US" sz="12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Ooi,John</a:t>
            </a:r>
            <a:r>
              <a:rPr lang="en-US"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F. </a:t>
            </a:r>
            <a:r>
              <a:rPr lang="en-US" sz="12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Seymour,Michael</a:t>
            </a:r>
            <a:r>
              <a:rPr lang="en-US"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J. </a:t>
            </a:r>
            <a:r>
              <a:rPr lang="en-US" sz="12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Keating,Constantine</a:t>
            </a:r>
            <a:r>
              <a:rPr lang="en-US"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S. Tam, </a:t>
            </a:r>
            <a:r>
              <a:rPr lang="en-US" sz="12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Ibrutinib</a:t>
            </a:r>
            <a:r>
              <a:rPr lang="en-US" sz="1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increases the risk of atrial fibrillation, potentially through inhibition of cardiac PI3K-Akt signaling, Blood, 2014, Figure 1</a:t>
            </a:r>
          </a:p>
        </p:txBody>
      </p:sp>
      <p:sp>
        <p:nvSpPr>
          <p:cNvPr id="3076" name="TextBox 11"/>
          <p:cNvSpPr>
            <a:spLocks noChangeArrowheads="1"/>
          </p:cNvSpPr>
          <p:nvPr/>
        </p:nvSpPr>
        <p:spPr bwMode="auto">
          <a:xfrm>
            <a:off x="1524000" y="5305425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 b="1">
              <a:latin typeface="Helvetica" panose="020B0604020202020204" pitchFamily="34" charset="0"/>
            </a:endParaRPr>
          </a:p>
        </p:txBody>
      </p:sp>
      <p:sp>
        <p:nvSpPr>
          <p:cNvPr id="5125" name="Footer Placeholder 3"/>
          <p:cNvSpPr/>
          <p:nvPr/>
        </p:nvSpPr>
        <p:spPr>
          <a:xfrm>
            <a:off x="1524000" y="6464300"/>
            <a:ext cx="3232150" cy="419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180000" tIns="0" rIns="180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altLang="en-US" sz="1000">
                <a:solidFill>
                  <a:srgbClr val="2A2A2A"/>
                </a:solidFill>
              </a:rPr>
              <a:t>Copyright © 2023 American Society of Hematology 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4" y="6418263"/>
            <a:ext cx="3005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New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49" y="1135295"/>
            <a:ext cx="5321301" cy="48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6635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7736148"/>
              </p:ext>
            </p:extLst>
          </p:nvPr>
        </p:nvGraphicFramePr>
        <p:xfrm>
          <a:off x="749300" y="28797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930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importancia de las interacciones farmacológicas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Aumento de los niveles del </a:t>
            </a:r>
            <a:r>
              <a:rPr lang="es-CO" dirty="0" err="1"/>
              <a:t>iBTK</a:t>
            </a:r>
            <a:r>
              <a:rPr lang="es-CO" dirty="0"/>
              <a:t> </a:t>
            </a:r>
          </a:p>
          <a:p>
            <a:r>
              <a:rPr lang="es-CO" dirty="0"/>
              <a:t>Aumento del riesgo de EA relacionados </a:t>
            </a:r>
          </a:p>
          <a:p>
            <a:r>
              <a:rPr lang="es-CO" dirty="0"/>
              <a:t>Impacto sobre el riesgo de sangrado en anticoagulación oral</a:t>
            </a:r>
          </a:p>
          <a:p>
            <a:r>
              <a:rPr lang="es-CO" dirty="0"/>
              <a:t>Impacto sobre los EA de medicación cardiovascular AA  </a:t>
            </a:r>
          </a:p>
        </p:txBody>
      </p:sp>
    </p:spTree>
    <p:extLst>
      <p:ext uri="{BB962C8B-B14F-4D97-AF65-F5344CB8AC3E}">
        <p14:creationId xmlns:p14="http://schemas.microsoft.com/office/powerpoint/2010/main" val="831979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49" y="482446"/>
            <a:ext cx="8630724" cy="20717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13" y="2925737"/>
            <a:ext cx="8666988" cy="1990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13" y="3496325"/>
            <a:ext cx="8630724" cy="27864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072" y="6367148"/>
            <a:ext cx="1196697" cy="2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69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53" y="141390"/>
            <a:ext cx="8341322" cy="66157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22" y="6503788"/>
            <a:ext cx="1196697" cy="2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5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Sangrado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793" y="1587086"/>
            <a:ext cx="86497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32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38" y="166580"/>
            <a:ext cx="5076897" cy="1935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7" y="2224584"/>
            <a:ext cx="6355581" cy="44473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368" y="2224584"/>
            <a:ext cx="5565186" cy="42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11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Impacto de la terapia anticoagulante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Beneficio del uso de </a:t>
            </a:r>
            <a:r>
              <a:rPr lang="es-CO" dirty="0" err="1"/>
              <a:t>DOACs</a:t>
            </a:r>
            <a:r>
              <a:rPr lang="es-CO" dirty="0"/>
              <a:t> frente a </a:t>
            </a:r>
            <a:r>
              <a:rPr lang="es-CO" dirty="0" err="1"/>
              <a:t>warfarina</a:t>
            </a:r>
            <a:r>
              <a:rPr lang="es-CO" dirty="0"/>
              <a:t> </a:t>
            </a:r>
          </a:p>
          <a:p>
            <a:r>
              <a:rPr lang="es-CO" dirty="0"/>
              <a:t>Por riesgo de interacciones considerar disminución de dosis de anticoagulante y/o de </a:t>
            </a:r>
            <a:r>
              <a:rPr lang="es-CO" dirty="0" err="1"/>
              <a:t>iBTK</a:t>
            </a:r>
            <a:endParaRPr lang="es-CO" dirty="0"/>
          </a:p>
          <a:p>
            <a:r>
              <a:rPr lang="es-CO" dirty="0"/>
              <a:t>Evitar uso concomitante de Anti agregación plaquetaria </a:t>
            </a:r>
          </a:p>
          <a:p>
            <a:r>
              <a:rPr lang="es-CO" dirty="0"/>
              <a:t>Balance riesgo </a:t>
            </a:r>
            <a:r>
              <a:rPr lang="es-CO" dirty="0" err="1"/>
              <a:t>tromboembolico</a:t>
            </a:r>
            <a:r>
              <a:rPr lang="es-CO" dirty="0"/>
              <a:t>/riesgo de sangrado </a:t>
            </a:r>
          </a:p>
          <a:p>
            <a:r>
              <a:rPr lang="es-CO" dirty="0"/>
              <a:t>El riesgo es dinámico </a:t>
            </a:r>
          </a:p>
        </p:txBody>
      </p:sp>
    </p:spTree>
    <p:extLst>
      <p:ext uri="{BB962C8B-B14F-4D97-AF65-F5344CB8AC3E}">
        <p14:creationId xmlns:p14="http://schemas.microsoft.com/office/powerpoint/2010/main" val="2430040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Conclusiones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177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2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ahajournals.org/reader/content/176e11f325e/10.1161/CIRCULATIONAHA.120.052047/format/epub/EPUB/graphic/circulationaha.120.052047.fig01.jpg?hmac=1692747604-DIPUc3CYMfl60PcoMwlJv0NItHDiIGgyQAtvcFduc3w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251088"/>
            <a:ext cx="11430000" cy="39052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46095" y="6031644"/>
            <a:ext cx="55018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latin typeface="AdvOTd710a12c"/>
              </a:rPr>
              <a:t>Ibrutinib</a:t>
            </a:r>
            <a:r>
              <a:rPr lang="en-US" sz="800" dirty="0">
                <a:latin typeface="AdvOTd710a12c"/>
              </a:rPr>
              <a:t>-mediated atrial </a:t>
            </a:r>
            <a:r>
              <a:rPr lang="en-US" sz="800" dirty="0">
                <a:latin typeface="AdvOTd710a12c+fb"/>
              </a:rPr>
              <a:t>fi</a:t>
            </a:r>
            <a:r>
              <a:rPr lang="en-US" sz="800" dirty="0">
                <a:latin typeface="AdvOTd710a12c"/>
              </a:rPr>
              <a:t>brillation attributable to inhibition of C-terminal </a:t>
            </a:r>
            <a:r>
              <a:rPr lang="en-US" sz="800" dirty="0" err="1">
                <a:latin typeface="AdvOTd710a12c"/>
              </a:rPr>
              <a:t>Src</a:t>
            </a:r>
            <a:r>
              <a:rPr lang="en-US" sz="800" dirty="0">
                <a:latin typeface="AdvOTd710a12c"/>
              </a:rPr>
              <a:t> kinase. Circulation 142:2443-2455, 2020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89059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Enfoque en cardiooncologia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721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86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2311430"/>
              </p:ext>
            </p:extLst>
          </p:nvPr>
        </p:nvGraphicFramePr>
        <p:xfrm>
          <a:off x="771939" y="3028812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66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EA esperados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HTA la mas frecuente. Usualmente leve y controlable. Sin embargo relacionada con aumento de MACE.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48" y="3208869"/>
            <a:ext cx="6730707" cy="27565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025" y="6311900"/>
            <a:ext cx="2864820" cy="3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11" y="6235769"/>
            <a:ext cx="3553828" cy="2714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75" y="108716"/>
            <a:ext cx="4786492" cy="63237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405" y="199185"/>
            <a:ext cx="1488350" cy="61428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F06DC-887C-5A36-3FF7-22F7FF13F828}"/>
              </a:ext>
            </a:extLst>
          </p:cNvPr>
          <p:cNvSpPr txBox="1"/>
          <p:nvPr/>
        </p:nvSpPr>
        <p:spPr>
          <a:xfrm>
            <a:off x="0" y="6507175"/>
            <a:ext cx="10623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"La información incluida en esta presentación puede hacer referencia a medicamentos o indicaciones que podrían no estar aprobadas en el país. Se presentan exclusivamente con fines educativos, considerando el derecho de la comunidad médica a estar debidamente informada en relación con los avances </a:t>
            </a:r>
            <a:r>
              <a:rPr lang="es-ES" sz="700" b="1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cientificos</a:t>
            </a:r>
            <a:r>
              <a:rPr lang="es-ES" sz="7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más recientes, según lo establece el código de la IFPMA. Bajo ninguna circunstancia esta información debe ser considerada como una recomendación para el uso de medicamentos o indicaciones. Por favor, consulte la IPP local"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719610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1801</Words>
  <Application>Microsoft Office PowerPoint</Application>
  <PresentationFormat>Panorámica</PresentationFormat>
  <Paragraphs>190</Paragraphs>
  <Slides>47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AdvOTd710a12c</vt:lpstr>
      <vt:lpstr>AdvOTd710a12c+fb</vt:lpstr>
      <vt:lpstr>Arial</vt:lpstr>
      <vt:lpstr>Calibri</vt:lpstr>
      <vt:lpstr>Calibri Light</vt:lpstr>
      <vt:lpstr>Helvetica</vt:lpstr>
      <vt:lpstr>Wingdings</vt:lpstr>
      <vt:lpstr>Tema de Office</vt:lpstr>
      <vt:lpstr>Papel de la Cardiooncología en pacientes con LLC </vt:lpstr>
      <vt:lpstr>Selectividad de Kinasas de los iBTKs</vt:lpstr>
      <vt:lpstr>Mecanismos implicados en el desarrollo de EA </vt:lpstr>
      <vt:lpstr>Presentación de PowerPoint</vt:lpstr>
      <vt:lpstr>Presentación de PowerPoint</vt:lpstr>
      <vt:lpstr>Enfoque en cardiooncologia </vt:lpstr>
      <vt:lpstr>Presentación de PowerPoint</vt:lpstr>
      <vt:lpstr>EA esperados</vt:lpstr>
      <vt:lpstr>Presentación de PowerPoint</vt:lpstr>
      <vt:lpstr>Fibrilación auricular </vt:lpstr>
      <vt:lpstr>Presentación de PowerPoint</vt:lpstr>
      <vt:lpstr>Presentación de PowerPoint</vt:lpstr>
      <vt:lpstr>Presentación de PowerPoint</vt:lpstr>
      <vt:lpstr>Presentación de PowerPoint</vt:lpstr>
      <vt:lpstr>ELEVATE-TN: Analisis de seguridad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Arritmias ventriculares y MS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 en relación a la presencia de FR</vt:lpstr>
      <vt:lpstr>Presentación de PowerPoint</vt:lpstr>
      <vt:lpstr>Otros 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importancia de las interacciones farmacológicas </vt:lpstr>
      <vt:lpstr>Presentación de PowerPoint</vt:lpstr>
      <vt:lpstr>Presentación de PowerPoint</vt:lpstr>
      <vt:lpstr>Sangrado </vt:lpstr>
      <vt:lpstr>Presentación de PowerPoint</vt:lpstr>
      <vt:lpstr>Impacto de la terapia anticoagulante </vt:lpstr>
      <vt:lpstr>Conclusiones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Papel de la cardiooncologia en pacientes con LLC y la detección y manejo de sus complicaciones.</dc:title>
  <dc:creator>Tito Carrera</dc:creator>
  <cp:lastModifiedBy>Coronado, Juan (Servilabor)</cp:lastModifiedBy>
  <cp:revision>56</cp:revision>
  <dcterms:created xsi:type="dcterms:W3CDTF">2023-07-24T01:27:13Z</dcterms:created>
  <dcterms:modified xsi:type="dcterms:W3CDTF">2023-08-25T17:58:24Z</dcterms:modified>
</cp:coreProperties>
</file>